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93" r:id="rId4"/>
    <p:sldMasterId id="2147483914" r:id="rId5"/>
    <p:sldMasterId id="2147484001" r:id="rId6"/>
    <p:sldMasterId id="2147484105" r:id="rId7"/>
  </p:sldMasterIdLst>
  <p:notesMasterIdLst>
    <p:notesMasterId r:id="rId27"/>
  </p:notesMasterIdLst>
  <p:handoutMasterIdLst>
    <p:handoutMasterId r:id="rId28"/>
  </p:handoutMasterIdLst>
  <p:sldIdLst>
    <p:sldId id="987" r:id="rId8"/>
    <p:sldId id="1007" r:id="rId9"/>
    <p:sldId id="926" r:id="rId10"/>
    <p:sldId id="998" r:id="rId11"/>
    <p:sldId id="994" r:id="rId12"/>
    <p:sldId id="1000" r:id="rId13"/>
    <p:sldId id="992" r:id="rId14"/>
    <p:sldId id="1009" r:id="rId15"/>
    <p:sldId id="1008" r:id="rId16"/>
    <p:sldId id="1010" r:id="rId17"/>
    <p:sldId id="971" r:id="rId18"/>
    <p:sldId id="996" r:id="rId19"/>
    <p:sldId id="942" r:id="rId20"/>
    <p:sldId id="936" r:id="rId21"/>
    <p:sldId id="937" r:id="rId22"/>
    <p:sldId id="963" r:id="rId23"/>
    <p:sldId id="964" r:id="rId24"/>
    <p:sldId id="961" r:id="rId25"/>
    <p:sldId id="999" r:id="rId26"/>
  </p:sldIdLst>
  <p:sldSz cx="12192000" cy="6858000"/>
  <p:notesSz cx="6794500" cy="99314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4CD6CFF-6955-4E9D-A1AC-531165268AD3}">
          <p14:sldIdLst>
            <p14:sldId id="987"/>
            <p14:sldId id="1007"/>
          </p14:sldIdLst>
        </p14:section>
        <p14:section name="Situation - Complication" id="{31A4B817-D8F5-4A7B-8750-C69554CDADFE}">
          <p14:sldIdLst>
            <p14:sldId id="926"/>
            <p14:sldId id="998"/>
            <p14:sldId id="994"/>
          </p14:sldIdLst>
        </p14:section>
        <p14:section name="Emathise - Quiz" id="{B82D5551-C806-46C6-9AE2-78BB7371F5A4}">
          <p14:sldIdLst>
            <p14:sldId id="1000"/>
            <p14:sldId id="992"/>
            <p14:sldId id="1009"/>
            <p14:sldId id="1008"/>
            <p14:sldId id="1010"/>
            <p14:sldId id="971"/>
          </p14:sldIdLst>
        </p14:section>
        <p14:section name="Solution  - Vision" id="{82DB0CBA-64F2-4304-B403-87F78E181FEA}">
          <p14:sldIdLst>
            <p14:sldId id="996"/>
          </p14:sldIdLst>
        </p14:section>
        <p14:section name="Technical Deep Dive" id="{C05B0681-0C86-444C-A799-330C533DD2A8}">
          <p14:sldIdLst>
            <p14:sldId id="942"/>
            <p14:sldId id="936"/>
            <p14:sldId id="937"/>
            <p14:sldId id="963"/>
          </p14:sldIdLst>
        </p14:section>
        <p14:section name="Roadmap" id="{A821E3AE-55F6-4AA2-95B2-F2BEAF91B5B0}">
          <p14:sldIdLst>
            <p14:sldId id="964"/>
            <p14:sldId id="961"/>
            <p14:sldId id="9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8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070F08-A0D5-71AA-6C39-6C983BB748C2}" name="Auer, Raphael" initials="AR" userId="S::raphael.auer@bisih.org::b9e42570-417f-45e4-8bf4-e26c2ae81732" providerId="AD"/>
  <p188:author id="{D8BC1B0A-1DCF-55F8-4570-34ABEF16482B}" name="Simon, Calin" initials="SC" userId="S::Calin.Simon@bisih.org::c6ff15df-c193-4575-bbf5-8c111970db10" providerId="AD"/>
  <p188:author id="{2256A247-508A-1721-55A4-E09F36F70C1F}" name="Köpfer, David" initials="KD" userId="S::david.kopfer_ecb.europa.eu#ext#@bisih.onmicrosoft.com::2983a9c4-b344-4f6c-a5ce-aea9a030a4ae" providerId="AD"/>
  <p188:author id="{5422CC63-A5C8-2400-C1C5-C13C0DAA4C87}" name="Paulick, Jan" initials="PJ" userId="S::Jan.Paulick@bisih.org::b1778333-98b8-4784-942d-c8ddabb3d316" providerId="AD"/>
  <p188:author id="{D256AC9E-D470-291C-9599-F215A7BF2D9F}" name="Arnold, Jonas" initials="AJ" userId="S::jonas.arnold@bisih.org::5f8fd6b2-8c37-4504-a978-b83718616aa0" providerId="AD"/>
  <p188:author id="{26E386B9-EB6A-410C-95B1-DD5FDC5DF343}" name="MOLERO BLAZQUEZ, Mª CRISTINA" initials="MC" userId="S::mariac.molero_bde.es#ext#@bisih.onmicrosoft.com::8e730408-5c8c-41f0-a7fa-1fd6e9feff9b" providerId="AD"/>
  <p188:author id="{A41835E0-F6DB-B0E3-D7B3-C4E4B3EC89A9}" name="Paulick, Jan" initials="PJ" userId="S::jan.paulick@bisih.org::b1778333-98b8-4784-942d-c8ddabb3d316" providerId="AD"/>
  <p188:author id="{C05867E7-B4BF-4305-2A7D-88F983F23E5E}" name="Auer, Raphael" initials="AR" userId="S::Raphael.Auer@bisih.org::b9e42570-417f-45e4-8bf4-e26c2ae817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hael Auer" initials="RA" lastIdx="6" clrIdx="0">
    <p:extLst>
      <p:ext uri="{19B8F6BF-5375-455C-9EA6-DF929625EA0E}">
        <p15:presenceInfo xmlns:p15="http://schemas.microsoft.com/office/powerpoint/2012/main" userId="Raphael Auer" providerId="None"/>
      </p:ext>
    </p:extLst>
  </p:cmAuthor>
  <p:cmAuthor id="2" name="Jan Paulick" initials="JP" lastIdx="2" clrIdx="1">
    <p:extLst>
      <p:ext uri="{19B8F6BF-5375-455C-9EA6-DF929625EA0E}">
        <p15:presenceInfo xmlns:p15="http://schemas.microsoft.com/office/powerpoint/2012/main" userId="Jan Paul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7E6D"/>
    <a:srgbClr val="E8EFEB"/>
    <a:srgbClr val="8BB19A"/>
    <a:srgbClr val="C28191"/>
    <a:srgbClr val="3E816D"/>
    <a:srgbClr val="AA322F"/>
    <a:srgbClr val="FFE016"/>
    <a:srgbClr val="427F6D"/>
    <a:srgbClr val="EAA121"/>
    <a:srgbClr val="6CA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66" autoAdjust="0"/>
  </p:normalViewPr>
  <p:slideViewPr>
    <p:cSldViewPr snapToGrid="0">
      <p:cViewPr varScale="1">
        <p:scale>
          <a:sx n="41" d="100"/>
          <a:sy n="41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85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 fontAlgn="base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888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8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1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148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6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3EAA8-AB11-4680-8900-0E1D44CE205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28.04.2023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33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546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927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009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3EAA8-AB11-4680-8900-0E1D44CE205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28.04.2023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 fontAlgn="base">
              <a:buFont typeface="Arial" panose="020B0604020202020204" pitchFamily="34" charset="0"/>
              <a:buNone/>
            </a:pPr>
            <a:endParaRPr kumimoji="1" lang="es-E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71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20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200" kern="1200" dirty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endParaRPr kumimoji="1" lang="es-ES" sz="1200" kern="1200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3EAA8-AB11-4680-8900-0E1D44CE205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28.04.2023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9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3EAA8-AB11-4680-8900-0E1D44CE205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28.04.2023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90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2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CHANGE </a:t>
            </a:r>
            <a:r>
              <a:rPr kumimoji="1" lang="en-GB" sz="1200" b="1" kern="1200" dirty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TO MENTI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3EAA8-AB11-4680-8900-0E1D44CE205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28.04.2023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56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50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22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853EAA8-AB11-4680-8900-0E1D44CE2050}" type="datetime1">
              <a:rPr lang="de-DE" smtClean="0"/>
              <a:t>28.04.2023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62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9C2FE-80F8-42CD-8322-9DCDBC4D0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0" name="Rectangle 32">
            <a:extLst>
              <a:ext uri="{FF2B5EF4-FFF2-40B4-BE49-F238E27FC236}">
                <a16:creationId xmlns:a16="http://schemas.microsoft.com/office/drawing/2014/main" id="{A8084DCB-50C8-BF45-AA7B-1D70591ACED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A9EB0610-C725-7E40-B6A9-ABFFC07A88A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C47C1B3F-81EC-BA44-998F-EFD42F5D6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5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_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93455-37B6-405E-9BED-5537D8381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0" name="Rectangle 32">
            <a:extLst>
              <a:ext uri="{FF2B5EF4-FFF2-40B4-BE49-F238E27FC236}">
                <a16:creationId xmlns:a16="http://schemas.microsoft.com/office/drawing/2014/main" id="{A8084DCB-50C8-BF45-AA7B-1D70591ACED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A9EB0610-C725-7E40-B6A9-ABFFC07A88A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C47C1B3F-81EC-BA44-998F-EFD42F5D6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4309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Regtech/Sup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464B1-9A87-4A0D-B62F-78267A621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4" name="Rectangle 32">
            <a:extLst>
              <a:ext uri="{FF2B5EF4-FFF2-40B4-BE49-F238E27FC236}">
                <a16:creationId xmlns:a16="http://schemas.microsoft.com/office/drawing/2014/main" id="{98E34847-E296-47D0-A430-6F1F220C8CEC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E2558CD4-6645-447C-99AD-E111D50B653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193402D8-FE1F-4490-A0D2-7D25C51F9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071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in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2B983-C682-4DE8-A1D2-4A60AF2B5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41DCBA2D-C8E0-47DF-A255-D3F0FA0D166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F8969E3F-BBCA-4BAD-9127-9D3DD9D63A23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02DDAE2B-DB27-4158-BA32-19CF9A4F68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2971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Cyber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152A3-7B17-48FD-9DBD-50E312EED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BF985FDB-0A0D-408D-85D6-42846585869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FFD09B00-D30C-44D3-A421-250DDAA09B5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A3F535F2-BA17-443B-8B38-3D03ED41F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7404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CB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9067F-37C6-4956-9C68-ED685DD3B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F6DD9E3A-BCC7-42B6-836E-B78FD499B36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2B172222-8BE6-45CA-A3CF-964F88882919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EE7DD4DF-08B2-4834-93D1-047ECFBB79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7317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ad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3" name="Dreieck 29">
            <a:extLst>
              <a:ext uri="{FF2B5EF4-FFF2-40B4-BE49-F238E27FC236}">
                <a16:creationId xmlns:a16="http://schemas.microsoft.com/office/drawing/2014/main" id="{FE814545-D836-FF41-85B4-AEEDAC7610CC}"/>
              </a:ext>
            </a:extLst>
          </p:cNvPr>
          <p:cNvSpPr/>
          <p:nvPr userDrawn="1"/>
        </p:nvSpPr>
        <p:spPr>
          <a:xfrm>
            <a:off x="8976319" y="-3341"/>
            <a:ext cx="3213701" cy="1809464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21" h="2258353">
                <a:moveTo>
                  <a:pt x="0" y="1147103"/>
                </a:moveTo>
                <a:lnTo>
                  <a:pt x="4356100" y="0"/>
                </a:lnTo>
                <a:cubicBezTo>
                  <a:pt x="4360333" y="751726"/>
                  <a:pt x="4351867" y="1506627"/>
                  <a:pt x="4356100" y="2258353"/>
                </a:cubicBezTo>
                <a:lnTo>
                  <a:pt x="0" y="1147103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reieck 28">
            <a:extLst>
              <a:ext uri="{FF2B5EF4-FFF2-40B4-BE49-F238E27FC236}">
                <a16:creationId xmlns:a16="http://schemas.microsoft.com/office/drawing/2014/main" id="{21AD84C6-C428-5242-9CAD-4F7FFCB07329}"/>
              </a:ext>
            </a:extLst>
          </p:cNvPr>
          <p:cNvSpPr/>
          <p:nvPr userDrawn="1"/>
        </p:nvSpPr>
        <p:spPr>
          <a:xfrm>
            <a:off x="-2193" y="2434"/>
            <a:ext cx="12192213" cy="3745436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79910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82502"/>
                  <a:pt x="5740" y="6179685"/>
                </a:cubicBezTo>
                <a:cubicBezTo>
                  <a:pt x="-6620" y="620244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855CBC0-2618-A044-B507-CE21389F5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47" y="953780"/>
            <a:ext cx="12204224" cy="4406620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2006"/>
              <a:gd name="connsiteY0" fmla="*/ 1497924 h 4405468"/>
              <a:gd name="connsiteX1" fmla="*/ 6836720 w 9152006"/>
              <a:gd name="connsiteY1" fmla="*/ 0 h 4405468"/>
              <a:gd name="connsiteX2" fmla="*/ 9151995 w 9152006"/>
              <a:gd name="connsiteY2" fmla="*/ 4405468 h 4405468"/>
              <a:gd name="connsiteX3" fmla="*/ 0 w 9152006"/>
              <a:gd name="connsiteY3" fmla="*/ 2794535 h 4405468"/>
              <a:gd name="connsiteX4" fmla="*/ 1307 w 9152006"/>
              <a:gd name="connsiteY4" fmla="*/ 1497924 h 4405468"/>
              <a:gd name="connsiteX0" fmla="*/ 1307 w 9153168"/>
              <a:gd name="connsiteY0" fmla="*/ 639365 h 3546909"/>
              <a:gd name="connsiteX1" fmla="*/ 9145405 w 9153168"/>
              <a:gd name="connsiteY1" fmla="*/ 0 h 3546909"/>
              <a:gd name="connsiteX2" fmla="*/ 9151995 w 9153168"/>
              <a:gd name="connsiteY2" fmla="*/ 3546909 h 3546909"/>
              <a:gd name="connsiteX3" fmla="*/ 0 w 9153168"/>
              <a:gd name="connsiteY3" fmla="*/ 1935976 h 3546909"/>
              <a:gd name="connsiteX4" fmla="*/ 1307 w 9153168"/>
              <a:gd name="connsiteY4" fmla="*/ 639365 h 3546909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263203 h 4664500"/>
              <a:gd name="connsiteX1" fmla="*/ 9145405 w 9153168"/>
              <a:gd name="connsiteY1" fmla="*/ 1117591 h 4664500"/>
              <a:gd name="connsiteX2" fmla="*/ 9151995 w 9153168"/>
              <a:gd name="connsiteY2" fmla="*/ 4664500 h 4664500"/>
              <a:gd name="connsiteX3" fmla="*/ 0 w 9153168"/>
              <a:gd name="connsiteY3" fmla="*/ 3053567 h 4664500"/>
              <a:gd name="connsiteX4" fmla="*/ 6812192 w 9153168"/>
              <a:gd name="connsiteY4" fmla="*/ 263203 h 4664500"/>
              <a:gd name="connsiteX0" fmla="*/ 6812192 w 9153168"/>
              <a:gd name="connsiteY0" fmla="*/ 0 h 4401297"/>
              <a:gd name="connsiteX1" fmla="*/ 9145405 w 9153168"/>
              <a:gd name="connsiteY1" fmla="*/ 854388 h 4401297"/>
              <a:gd name="connsiteX2" fmla="*/ 9151995 w 9153168"/>
              <a:gd name="connsiteY2" fmla="*/ 4401297 h 4401297"/>
              <a:gd name="connsiteX3" fmla="*/ 0 w 9153168"/>
              <a:gd name="connsiteY3" fmla="*/ 2790364 h 4401297"/>
              <a:gd name="connsiteX4" fmla="*/ 6812192 w 9153168"/>
              <a:gd name="connsiteY4" fmla="*/ 0 h 440129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2940"/>
              <a:gd name="connsiteY0" fmla="*/ 0 h 4415257"/>
              <a:gd name="connsiteX1" fmla="*/ 9140170 w 9152940"/>
              <a:gd name="connsiteY1" fmla="*/ 868348 h 4415257"/>
              <a:gd name="connsiteX2" fmla="*/ 9151995 w 9152940"/>
              <a:gd name="connsiteY2" fmla="*/ 4415257 h 4415257"/>
              <a:gd name="connsiteX3" fmla="*/ 0 w 9152940"/>
              <a:gd name="connsiteY3" fmla="*/ 2804324 h 4415257"/>
              <a:gd name="connsiteX4" fmla="*/ 6843603 w 9152940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1367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27897 w 9153168"/>
              <a:gd name="connsiteY0" fmla="*/ 0 h 4408274"/>
              <a:gd name="connsiteX1" fmla="*/ 9145405 w 9153168"/>
              <a:gd name="connsiteY1" fmla="*/ 854384 h 4408274"/>
              <a:gd name="connsiteX2" fmla="*/ 9151995 w 9153168"/>
              <a:gd name="connsiteY2" fmla="*/ 4408274 h 4408274"/>
              <a:gd name="connsiteX3" fmla="*/ 0 w 9153168"/>
              <a:gd name="connsiteY3" fmla="*/ 2797341 h 4408274"/>
              <a:gd name="connsiteX4" fmla="*/ 6827897 w 9153168"/>
              <a:gd name="connsiteY4" fmla="*/ 0 h 44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4408274">
                <a:moveTo>
                  <a:pt x="6827897" y="0"/>
                </a:moveTo>
                <a:lnTo>
                  <a:pt x="9145405" y="854384"/>
                </a:lnTo>
                <a:cubicBezTo>
                  <a:pt x="9139543" y="2471721"/>
                  <a:pt x="9157857" y="2790937"/>
                  <a:pt x="9151995" y="4408274"/>
                </a:cubicBezTo>
                <a:lnTo>
                  <a:pt x="0" y="2797341"/>
                </a:lnTo>
                <a:lnTo>
                  <a:pt x="6827897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2434FFE3-EC8C-43E5-9326-66C832960F6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962CA213-6A96-4F3B-BD3E-E2A97CA512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DDC52523-98BE-4D51-AD16-62AAF67AC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2904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1080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94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0FF150-ECD4-42E5-ABF8-73A1FBE74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CCEDB-13E7-4D07-810E-804340CFE0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3117600" cy="432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 baseline="0">
                <a:latin typeface="+mj-lt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90F0B22-2A1E-4DC1-B54D-AC95A8E66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200" y="1800000"/>
            <a:ext cx="3117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5E0DD1-94AC-4D16-8CAA-36F0ABAEB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2400" y="1800000"/>
            <a:ext cx="3117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091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1080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417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0" y="720000"/>
            <a:ext cx="432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0" y="1800000"/>
            <a:ext cx="432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A1E97CF-7486-4E34-BA97-1F73760EE0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720000"/>
            <a:ext cx="6480000" cy="54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311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_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93455-37B6-405E-9BED-5537D8381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0" name="Rectangle 32">
            <a:extLst>
              <a:ext uri="{FF2B5EF4-FFF2-40B4-BE49-F238E27FC236}">
                <a16:creationId xmlns:a16="http://schemas.microsoft.com/office/drawing/2014/main" id="{A8084DCB-50C8-BF45-AA7B-1D70591ACED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A9EB0610-C725-7E40-B6A9-ABFFC07A88A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C47C1B3F-81EC-BA44-998F-EFD42F5D6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430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432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432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6E9BF06-F40A-4D13-AAE8-CF123733E1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7766" y="720000"/>
            <a:ext cx="6480000" cy="54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18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720000" y="1800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360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76E5A86E-90CD-48DA-B7E2-EFECF979A19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7888" y="1800000"/>
            <a:ext cx="6432112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ing_ad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EF987A-1F58-4D79-B698-CD44E31E9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7045" y="953780"/>
            <a:ext cx="12201621" cy="5907855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2006"/>
              <a:gd name="connsiteY0" fmla="*/ 1497924 h 4405468"/>
              <a:gd name="connsiteX1" fmla="*/ 6836720 w 9152006"/>
              <a:gd name="connsiteY1" fmla="*/ 0 h 4405468"/>
              <a:gd name="connsiteX2" fmla="*/ 9151995 w 9152006"/>
              <a:gd name="connsiteY2" fmla="*/ 4405468 h 4405468"/>
              <a:gd name="connsiteX3" fmla="*/ 0 w 9152006"/>
              <a:gd name="connsiteY3" fmla="*/ 2794535 h 4405468"/>
              <a:gd name="connsiteX4" fmla="*/ 1307 w 9152006"/>
              <a:gd name="connsiteY4" fmla="*/ 1497924 h 4405468"/>
              <a:gd name="connsiteX0" fmla="*/ 1307 w 9153168"/>
              <a:gd name="connsiteY0" fmla="*/ 639365 h 3546909"/>
              <a:gd name="connsiteX1" fmla="*/ 9145405 w 9153168"/>
              <a:gd name="connsiteY1" fmla="*/ 0 h 3546909"/>
              <a:gd name="connsiteX2" fmla="*/ 9151995 w 9153168"/>
              <a:gd name="connsiteY2" fmla="*/ 3546909 h 3546909"/>
              <a:gd name="connsiteX3" fmla="*/ 0 w 9153168"/>
              <a:gd name="connsiteY3" fmla="*/ 1935976 h 3546909"/>
              <a:gd name="connsiteX4" fmla="*/ 1307 w 9153168"/>
              <a:gd name="connsiteY4" fmla="*/ 639365 h 3546909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263203 h 4664500"/>
              <a:gd name="connsiteX1" fmla="*/ 9145405 w 9153168"/>
              <a:gd name="connsiteY1" fmla="*/ 1117591 h 4664500"/>
              <a:gd name="connsiteX2" fmla="*/ 9151995 w 9153168"/>
              <a:gd name="connsiteY2" fmla="*/ 4664500 h 4664500"/>
              <a:gd name="connsiteX3" fmla="*/ 0 w 9153168"/>
              <a:gd name="connsiteY3" fmla="*/ 3053567 h 4664500"/>
              <a:gd name="connsiteX4" fmla="*/ 6812192 w 9153168"/>
              <a:gd name="connsiteY4" fmla="*/ 263203 h 4664500"/>
              <a:gd name="connsiteX0" fmla="*/ 6812192 w 9153168"/>
              <a:gd name="connsiteY0" fmla="*/ 0 h 4401297"/>
              <a:gd name="connsiteX1" fmla="*/ 9145405 w 9153168"/>
              <a:gd name="connsiteY1" fmla="*/ 854388 h 4401297"/>
              <a:gd name="connsiteX2" fmla="*/ 9151995 w 9153168"/>
              <a:gd name="connsiteY2" fmla="*/ 4401297 h 4401297"/>
              <a:gd name="connsiteX3" fmla="*/ 0 w 9153168"/>
              <a:gd name="connsiteY3" fmla="*/ 2790364 h 4401297"/>
              <a:gd name="connsiteX4" fmla="*/ 6812192 w 9153168"/>
              <a:gd name="connsiteY4" fmla="*/ 0 h 440129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2940"/>
              <a:gd name="connsiteY0" fmla="*/ 0 h 4415257"/>
              <a:gd name="connsiteX1" fmla="*/ 9140170 w 9152940"/>
              <a:gd name="connsiteY1" fmla="*/ 868348 h 4415257"/>
              <a:gd name="connsiteX2" fmla="*/ 9151995 w 9152940"/>
              <a:gd name="connsiteY2" fmla="*/ 4415257 h 4415257"/>
              <a:gd name="connsiteX3" fmla="*/ 0 w 9152940"/>
              <a:gd name="connsiteY3" fmla="*/ 2804324 h 4415257"/>
              <a:gd name="connsiteX4" fmla="*/ 6843603 w 9152940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1367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27897 w 9153168"/>
              <a:gd name="connsiteY0" fmla="*/ 0 h 4408274"/>
              <a:gd name="connsiteX1" fmla="*/ 9145405 w 9153168"/>
              <a:gd name="connsiteY1" fmla="*/ 854384 h 4408274"/>
              <a:gd name="connsiteX2" fmla="*/ 9151995 w 9153168"/>
              <a:gd name="connsiteY2" fmla="*/ 4408274 h 4408274"/>
              <a:gd name="connsiteX3" fmla="*/ 0 w 9153168"/>
              <a:gd name="connsiteY3" fmla="*/ 2797341 h 4408274"/>
              <a:gd name="connsiteX4" fmla="*/ 6827897 w 9153168"/>
              <a:gd name="connsiteY4" fmla="*/ 0 h 4408274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0 w 9153168"/>
              <a:gd name="connsiteY3" fmla="*/ 2797341 h 5926359"/>
              <a:gd name="connsiteX4" fmla="*/ 6827897 w 9153168"/>
              <a:gd name="connsiteY4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328124 w 9153168"/>
              <a:gd name="connsiteY3" fmla="*/ 2909193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7112 w 9153168"/>
              <a:gd name="connsiteY3" fmla="*/ 5896706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49848 w 9153168"/>
              <a:gd name="connsiteY3" fmla="*/ 5861419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33366 w 9158637"/>
              <a:gd name="connsiteY0" fmla="*/ 0 h 5926359"/>
              <a:gd name="connsiteX1" fmla="*/ 9150874 w 9158637"/>
              <a:gd name="connsiteY1" fmla="*/ 854384 h 5926359"/>
              <a:gd name="connsiteX2" fmla="*/ 9157464 w 9158637"/>
              <a:gd name="connsiteY2" fmla="*/ 5926359 h 5926359"/>
              <a:gd name="connsiteX3" fmla="*/ 371 w 9158637"/>
              <a:gd name="connsiteY3" fmla="*/ 5902136 h 5926359"/>
              <a:gd name="connsiteX4" fmla="*/ 5469 w 9158637"/>
              <a:gd name="connsiteY4" fmla="*/ 2797341 h 5926359"/>
              <a:gd name="connsiteX5" fmla="*/ 6833366 w 9158637"/>
              <a:gd name="connsiteY5" fmla="*/ 0 h 5926359"/>
              <a:gd name="connsiteX0" fmla="*/ 6833366 w 9239113"/>
              <a:gd name="connsiteY0" fmla="*/ 0 h 6007791"/>
              <a:gd name="connsiteX1" fmla="*/ 9150874 w 9239113"/>
              <a:gd name="connsiteY1" fmla="*/ 854384 h 6007791"/>
              <a:gd name="connsiteX2" fmla="*/ 9238865 w 9239113"/>
              <a:gd name="connsiteY2" fmla="*/ 6007791 h 6007791"/>
              <a:gd name="connsiteX3" fmla="*/ 371 w 9239113"/>
              <a:gd name="connsiteY3" fmla="*/ 5902136 h 6007791"/>
              <a:gd name="connsiteX4" fmla="*/ 5469 w 9239113"/>
              <a:gd name="connsiteY4" fmla="*/ 2797341 h 6007791"/>
              <a:gd name="connsiteX5" fmla="*/ 6833366 w 9239113"/>
              <a:gd name="connsiteY5" fmla="*/ 0 h 6007791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2136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4518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9282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216" h="5910073">
                <a:moveTo>
                  <a:pt x="6833366" y="0"/>
                </a:moveTo>
                <a:lnTo>
                  <a:pt x="9150874" y="854384"/>
                </a:lnTo>
                <a:cubicBezTo>
                  <a:pt x="9145012" y="2471721"/>
                  <a:pt x="9155186" y="4292736"/>
                  <a:pt x="9149324" y="5910073"/>
                </a:cubicBezTo>
                <a:lnTo>
                  <a:pt x="371" y="5909282"/>
                </a:lnTo>
                <a:cubicBezTo>
                  <a:pt x="-2000" y="4876160"/>
                  <a:pt x="7840" y="3830463"/>
                  <a:pt x="5469" y="2797341"/>
                </a:cubicBezTo>
                <a:lnTo>
                  <a:pt x="6833366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                                                                                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9084339" y="-3341"/>
            <a:ext cx="3110237" cy="1817000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  <a:gd name="connsiteX0" fmla="*/ 0 w 4190662"/>
              <a:gd name="connsiteY0" fmla="*/ 1190996 h 2258353"/>
              <a:gd name="connsiteX1" fmla="*/ 4189441 w 4190662"/>
              <a:gd name="connsiteY1" fmla="*/ 0 h 2258353"/>
              <a:gd name="connsiteX2" fmla="*/ 4189441 w 4190662"/>
              <a:gd name="connsiteY2" fmla="*/ 2258353 h 2258353"/>
              <a:gd name="connsiteX3" fmla="*/ 0 w 4190662"/>
              <a:gd name="connsiteY3" fmla="*/ 1190996 h 2258353"/>
              <a:gd name="connsiteX0" fmla="*/ 0 w 4190662"/>
              <a:gd name="connsiteY0" fmla="*/ 1190996 h 2267759"/>
              <a:gd name="connsiteX1" fmla="*/ 4189441 w 4190662"/>
              <a:gd name="connsiteY1" fmla="*/ 0 h 2267759"/>
              <a:gd name="connsiteX2" fmla="*/ 4189441 w 4190662"/>
              <a:gd name="connsiteY2" fmla="*/ 2267759 h 2267759"/>
              <a:gd name="connsiteX3" fmla="*/ 0 w 4190662"/>
              <a:gd name="connsiteY3" fmla="*/ 1190996 h 2267759"/>
              <a:gd name="connsiteX0" fmla="*/ 0 w 4211069"/>
              <a:gd name="connsiteY0" fmla="*/ 1190997 h 2267759"/>
              <a:gd name="connsiteX1" fmla="*/ 4209848 w 4211069"/>
              <a:gd name="connsiteY1" fmla="*/ 0 h 2267759"/>
              <a:gd name="connsiteX2" fmla="*/ 4209848 w 4211069"/>
              <a:gd name="connsiteY2" fmla="*/ 2267759 h 2267759"/>
              <a:gd name="connsiteX3" fmla="*/ 0 w 4211069"/>
              <a:gd name="connsiteY3" fmla="*/ 1190997 h 22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069" h="2267759">
                <a:moveTo>
                  <a:pt x="0" y="1190997"/>
                </a:moveTo>
                <a:cubicBezTo>
                  <a:pt x="1452033" y="808629"/>
                  <a:pt x="2757815" y="382368"/>
                  <a:pt x="4209848" y="0"/>
                </a:cubicBezTo>
                <a:cubicBezTo>
                  <a:pt x="4214081" y="751726"/>
                  <a:pt x="4205615" y="1516033"/>
                  <a:pt x="4209848" y="2267759"/>
                </a:cubicBezTo>
                <a:lnTo>
                  <a:pt x="0" y="1190997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55483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96487"/>
              <a:gd name="connsiteX1" fmla="*/ 20116956 w 20116956"/>
              <a:gd name="connsiteY1" fmla="*/ 0 h 6196487"/>
              <a:gd name="connsiteX2" fmla="*/ 5740 w 20116956"/>
              <a:gd name="connsiteY2" fmla="*/ 6196265 h 6196487"/>
              <a:gd name="connsiteX3" fmla="*/ 3618 w 20116956"/>
              <a:gd name="connsiteY3" fmla="*/ 3996604 h 619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96487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99082"/>
                  <a:pt x="5740" y="6196265"/>
                </a:cubicBezTo>
                <a:cubicBezTo>
                  <a:pt x="-6620" y="621902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5DF9F7AE-D34C-455F-8169-D49314E24055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5702098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11694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6722" y="-7051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6722" y="7051"/>
            <a:ext cx="12214140" cy="6873618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  <a:gd name="connsiteX0" fmla="*/ 0 w 33863"/>
              <a:gd name="connsiteY0" fmla="*/ 14378 h 16605"/>
              <a:gd name="connsiteX1" fmla="*/ 0 w 33863"/>
              <a:gd name="connsiteY1" fmla="*/ 7334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437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1777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777 h 16605"/>
              <a:gd name="connsiteX0" fmla="*/ 0 w 33863"/>
              <a:gd name="connsiteY0" fmla="*/ 1102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028 h 16605"/>
              <a:gd name="connsiteX0" fmla="*/ 0 w 33863"/>
              <a:gd name="connsiteY0" fmla="*/ 8895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8895 h 16605"/>
              <a:gd name="connsiteX0" fmla="*/ 18 w 33863"/>
              <a:gd name="connsiteY0" fmla="*/ 10403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18 w 33863"/>
              <a:gd name="connsiteY4" fmla="*/ 10403 h 16605"/>
              <a:gd name="connsiteX0" fmla="*/ 18 w 33863"/>
              <a:gd name="connsiteY0" fmla="*/ 10403 h 14807"/>
              <a:gd name="connsiteX1" fmla="*/ 0 w 33863"/>
              <a:gd name="connsiteY1" fmla="*/ 6743 h 14807"/>
              <a:gd name="connsiteX2" fmla="*/ 33863 w 33863"/>
              <a:gd name="connsiteY2" fmla="*/ 0 h 14807"/>
              <a:gd name="connsiteX3" fmla="*/ 33863 w 33863"/>
              <a:gd name="connsiteY3" fmla="*/ 14807 h 14807"/>
              <a:gd name="connsiteX4" fmla="*/ 18 w 33863"/>
              <a:gd name="connsiteY4" fmla="*/ 10403 h 14807"/>
              <a:gd name="connsiteX0" fmla="*/ 18 w 33863"/>
              <a:gd name="connsiteY0" fmla="*/ 10403 h 14895"/>
              <a:gd name="connsiteX1" fmla="*/ 0 w 33863"/>
              <a:gd name="connsiteY1" fmla="*/ 6743 h 14895"/>
              <a:gd name="connsiteX2" fmla="*/ 33863 w 33863"/>
              <a:gd name="connsiteY2" fmla="*/ 0 h 14895"/>
              <a:gd name="connsiteX3" fmla="*/ 33863 w 33863"/>
              <a:gd name="connsiteY3" fmla="*/ 14895 h 14895"/>
              <a:gd name="connsiteX4" fmla="*/ 18 w 33863"/>
              <a:gd name="connsiteY4" fmla="*/ 10403 h 14895"/>
              <a:gd name="connsiteX0" fmla="*/ 0 w 33845"/>
              <a:gd name="connsiteY0" fmla="*/ 10403 h 14895"/>
              <a:gd name="connsiteX1" fmla="*/ 17 w 33845"/>
              <a:gd name="connsiteY1" fmla="*/ 5404 h 14895"/>
              <a:gd name="connsiteX2" fmla="*/ 33845 w 33845"/>
              <a:gd name="connsiteY2" fmla="*/ 0 h 14895"/>
              <a:gd name="connsiteX3" fmla="*/ 33845 w 33845"/>
              <a:gd name="connsiteY3" fmla="*/ 14895 h 14895"/>
              <a:gd name="connsiteX4" fmla="*/ 0 w 33845"/>
              <a:gd name="connsiteY4" fmla="*/ 10403 h 14895"/>
              <a:gd name="connsiteX0" fmla="*/ 0 w 33845"/>
              <a:gd name="connsiteY0" fmla="*/ 11707 h 16199"/>
              <a:gd name="connsiteX1" fmla="*/ 17 w 33845"/>
              <a:gd name="connsiteY1" fmla="*/ 6708 h 16199"/>
              <a:gd name="connsiteX2" fmla="*/ 33793 w 33845"/>
              <a:gd name="connsiteY2" fmla="*/ 0 h 16199"/>
              <a:gd name="connsiteX3" fmla="*/ 33845 w 33845"/>
              <a:gd name="connsiteY3" fmla="*/ 16199 h 16199"/>
              <a:gd name="connsiteX4" fmla="*/ 0 w 33845"/>
              <a:gd name="connsiteY4" fmla="*/ 11707 h 16199"/>
              <a:gd name="connsiteX0" fmla="*/ 2 w 33830"/>
              <a:gd name="connsiteY0" fmla="*/ 19063 h 19063"/>
              <a:gd name="connsiteX1" fmla="*/ 2 w 33830"/>
              <a:gd name="connsiteY1" fmla="*/ 6708 h 19063"/>
              <a:gd name="connsiteX2" fmla="*/ 33778 w 33830"/>
              <a:gd name="connsiteY2" fmla="*/ 0 h 19063"/>
              <a:gd name="connsiteX3" fmla="*/ 33830 w 33830"/>
              <a:gd name="connsiteY3" fmla="*/ 16199 h 19063"/>
              <a:gd name="connsiteX4" fmla="*/ 2 w 33830"/>
              <a:gd name="connsiteY4" fmla="*/ 19063 h 19063"/>
              <a:gd name="connsiteX0" fmla="*/ 2 w 33795"/>
              <a:gd name="connsiteY0" fmla="*/ 19063 h 19086"/>
              <a:gd name="connsiteX1" fmla="*/ 2 w 33795"/>
              <a:gd name="connsiteY1" fmla="*/ 6708 h 19086"/>
              <a:gd name="connsiteX2" fmla="*/ 33778 w 33795"/>
              <a:gd name="connsiteY2" fmla="*/ 0 h 19086"/>
              <a:gd name="connsiteX3" fmla="*/ 33795 w 33795"/>
              <a:gd name="connsiteY3" fmla="*/ 19086 h 19086"/>
              <a:gd name="connsiteX4" fmla="*/ 2 w 33795"/>
              <a:gd name="connsiteY4" fmla="*/ 19063 h 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95" h="19086">
                <a:moveTo>
                  <a:pt x="2" y="19063"/>
                </a:moveTo>
                <a:cubicBezTo>
                  <a:pt x="8" y="17397"/>
                  <a:pt x="-4" y="8374"/>
                  <a:pt x="2" y="6708"/>
                </a:cubicBezTo>
                <a:lnTo>
                  <a:pt x="33778" y="0"/>
                </a:lnTo>
                <a:cubicBezTo>
                  <a:pt x="33795" y="5400"/>
                  <a:pt x="33778" y="13686"/>
                  <a:pt x="33795" y="19086"/>
                </a:cubicBezTo>
                <a:lnTo>
                  <a:pt x="2" y="19063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8" name="Rectangle 32">
            <a:extLst>
              <a:ext uri="{FF2B5EF4-FFF2-40B4-BE49-F238E27FC236}">
                <a16:creationId xmlns:a16="http://schemas.microsoft.com/office/drawing/2014/main" id="{F0A448D6-ADF8-8D4A-92B8-D0FF8DA11BB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8976319" y="-3341"/>
            <a:ext cx="3218230" cy="1809464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21" h="2258353">
                <a:moveTo>
                  <a:pt x="0" y="1147103"/>
                </a:moveTo>
                <a:lnTo>
                  <a:pt x="4356100" y="0"/>
                </a:lnTo>
                <a:cubicBezTo>
                  <a:pt x="4360333" y="751726"/>
                  <a:pt x="4351867" y="1506627"/>
                  <a:pt x="4356100" y="2258353"/>
                </a:cubicBezTo>
                <a:lnTo>
                  <a:pt x="0" y="1147103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45436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79910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82502"/>
                  <a:pt x="5740" y="6179685"/>
                </a:cubicBezTo>
                <a:cubicBezTo>
                  <a:pt x="-6620" y="620244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82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1080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113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0FF150-ECD4-42E5-ABF8-73A1FBE74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CCEDB-13E7-4D07-810E-804340CFE0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3117600" cy="432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 baseline="0">
                <a:latin typeface="+mj-lt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90F0B22-2A1E-4DC1-B54D-AC95A8E66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200" y="1800000"/>
            <a:ext cx="3117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5E0DD1-94AC-4D16-8CAA-36F0ABAEB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2400" y="1800000"/>
            <a:ext cx="3117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09164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1080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41794"/>
      </p:ext>
    </p:extLst>
  </p:cSld>
  <p:clrMapOvr>
    <a:masterClrMapping/>
  </p:clrMapOvr>
  <p:transition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0" y="720000"/>
            <a:ext cx="432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0" y="1800000"/>
            <a:ext cx="432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A1E97CF-7486-4E34-BA97-1F73760EE0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720000"/>
            <a:ext cx="6480000" cy="54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31182"/>
      </p:ext>
    </p:extLst>
  </p:cSld>
  <p:clrMapOvr>
    <a:masterClrMapping/>
  </p:clrMapOvr>
  <p:transition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432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432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6E9BF06-F40A-4D13-AAE8-CF123733E1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7766" y="720000"/>
            <a:ext cx="6480000" cy="54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1806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Regtech/Sup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464B1-9A87-4A0D-B62F-78267A621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4" name="Rectangle 32">
            <a:extLst>
              <a:ext uri="{FF2B5EF4-FFF2-40B4-BE49-F238E27FC236}">
                <a16:creationId xmlns:a16="http://schemas.microsoft.com/office/drawing/2014/main" id="{98E34847-E296-47D0-A430-6F1F220C8CEC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E2558CD4-6645-447C-99AD-E111D50B653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193402D8-FE1F-4490-A0D2-7D25C51F9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0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720000" y="1800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360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76E5A86E-90CD-48DA-B7E2-EFECF979A19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7888" y="1800000"/>
            <a:ext cx="6432112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graph, table or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ing_ad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EF987A-1F58-4D79-B698-CD44E31E9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7045" y="953780"/>
            <a:ext cx="12201621" cy="5907855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2006"/>
              <a:gd name="connsiteY0" fmla="*/ 1497924 h 4405468"/>
              <a:gd name="connsiteX1" fmla="*/ 6836720 w 9152006"/>
              <a:gd name="connsiteY1" fmla="*/ 0 h 4405468"/>
              <a:gd name="connsiteX2" fmla="*/ 9151995 w 9152006"/>
              <a:gd name="connsiteY2" fmla="*/ 4405468 h 4405468"/>
              <a:gd name="connsiteX3" fmla="*/ 0 w 9152006"/>
              <a:gd name="connsiteY3" fmla="*/ 2794535 h 4405468"/>
              <a:gd name="connsiteX4" fmla="*/ 1307 w 9152006"/>
              <a:gd name="connsiteY4" fmla="*/ 1497924 h 4405468"/>
              <a:gd name="connsiteX0" fmla="*/ 1307 w 9153168"/>
              <a:gd name="connsiteY0" fmla="*/ 639365 h 3546909"/>
              <a:gd name="connsiteX1" fmla="*/ 9145405 w 9153168"/>
              <a:gd name="connsiteY1" fmla="*/ 0 h 3546909"/>
              <a:gd name="connsiteX2" fmla="*/ 9151995 w 9153168"/>
              <a:gd name="connsiteY2" fmla="*/ 3546909 h 3546909"/>
              <a:gd name="connsiteX3" fmla="*/ 0 w 9153168"/>
              <a:gd name="connsiteY3" fmla="*/ 1935976 h 3546909"/>
              <a:gd name="connsiteX4" fmla="*/ 1307 w 9153168"/>
              <a:gd name="connsiteY4" fmla="*/ 639365 h 3546909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263203 h 4664500"/>
              <a:gd name="connsiteX1" fmla="*/ 9145405 w 9153168"/>
              <a:gd name="connsiteY1" fmla="*/ 1117591 h 4664500"/>
              <a:gd name="connsiteX2" fmla="*/ 9151995 w 9153168"/>
              <a:gd name="connsiteY2" fmla="*/ 4664500 h 4664500"/>
              <a:gd name="connsiteX3" fmla="*/ 0 w 9153168"/>
              <a:gd name="connsiteY3" fmla="*/ 3053567 h 4664500"/>
              <a:gd name="connsiteX4" fmla="*/ 6812192 w 9153168"/>
              <a:gd name="connsiteY4" fmla="*/ 263203 h 4664500"/>
              <a:gd name="connsiteX0" fmla="*/ 6812192 w 9153168"/>
              <a:gd name="connsiteY0" fmla="*/ 0 h 4401297"/>
              <a:gd name="connsiteX1" fmla="*/ 9145405 w 9153168"/>
              <a:gd name="connsiteY1" fmla="*/ 854388 h 4401297"/>
              <a:gd name="connsiteX2" fmla="*/ 9151995 w 9153168"/>
              <a:gd name="connsiteY2" fmla="*/ 4401297 h 4401297"/>
              <a:gd name="connsiteX3" fmla="*/ 0 w 9153168"/>
              <a:gd name="connsiteY3" fmla="*/ 2790364 h 4401297"/>
              <a:gd name="connsiteX4" fmla="*/ 6812192 w 9153168"/>
              <a:gd name="connsiteY4" fmla="*/ 0 h 440129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2940"/>
              <a:gd name="connsiteY0" fmla="*/ 0 h 4415257"/>
              <a:gd name="connsiteX1" fmla="*/ 9140170 w 9152940"/>
              <a:gd name="connsiteY1" fmla="*/ 868348 h 4415257"/>
              <a:gd name="connsiteX2" fmla="*/ 9151995 w 9152940"/>
              <a:gd name="connsiteY2" fmla="*/ 4415257 h 4415257"/>
              <a:gd name="connsiteX3" fmla="*/ 0 w 9152940"/>
              <a:gd name="connsiteY3" fmla="*/ 2804324 h 4415257"/>
              <a:gd name="connsiteX4" fmla="*/ 6843603 w 9152940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1367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27897 w 9153168"/>
              <a:gd name="connsiteY0" fmla="*/ 0 h 4408274"/>
              <a:gd name="connsiteX1" fmla="*/ 9145405 w 9153168"/>
              <a:gd name="connsiteY1" fmla="*/ 854384 h 4408274"/>
              <a:gd name="connsiteX2" fmla="*/ 9151995 w 9153168"/>
              <a:gd name="connsiteY2" fmla="*/ 4408274 h 4408274"/>
              <a:gd name="connsiteX3" fmla="*/ 0 w 9153168"/>
              <a:gd name="connsiteY3" fmla="*/ 2797341 h 4408274"/>
              <a:gd name="connsiteX4" fmla="*/ 6827897 w 9153168"/>
              <a:gd name="connsiteY4" fmla="*/ 0 h 4408274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0 w 9153168"/>
              <a:gd name="connsiteY3" fmla="*/ 2797341 h 5926359"/>
              <a:gd name="connsiteX4" fmla="*/ 6827897 w 9153168"/>
              <a:gd name="connsiteY4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328124 w 9153168"/>
              <a:gd name="connsiteY3" fmla="*/ 2909193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7112 w 9153168"/>
              <a:gd name="connsiteY3" fmla="*/ 5896706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49848 w 9153168"/>
              <a:gd name="connsiteY3" fmla="*/ 5861419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33366 w 9158637"/>
              <a:gd name="connsiteY0" fmla="*/ 0 h 5926359"/>
              <a:gd name="connsiteX1" fmla="*/ 9150874 w 9158637"/>
              <a:gd name="connsiteY1" fmla="*/ 854384 h 5926359"/>
              <a:gd name="connsiteX2" fmla="*/ 9157464 w 9158637"/>
              <a:gd name="connsiteY2" fmla="*/ 5926359 h 5926359"/>
              <a:gd name="connsiteX3" fmla="*/ 371 w 9158637"/>
              <a:gd name="connsiteY3" fmla="*/ 5902136 h 5926359"/>
              <a:gd name="connsiteX4" fmla="*/ 5469 w 9158637"/>
              <a:gd name="connsiteY4" fmla="*/ 2797341 h 5926359"/>
              <a:gd name="connsiteX5" fmla="*/ 6833366 w 9158637"/>
              <a:gd name="connsiteY5" fmla="*/ 0 h 5926359"/>
              <a:gd name="connsiteX0" fmla="*/ 6833366 w 9239113"/>
              <a:gd name="connsiteY0" fmla="*/ 0 h 6007791"/>
              <a:gd name="connsiteX1" fmla="*/ 9150874 w 9239113"/>
              <a:gd name="connsiteY1" fmla="*/ 854384 h 6007791"/>
              <a:gd name="connsiteX2" fmla="*/ 9238865 w 9239113"/>
              <a:gd name="connsiteY2" fmla="*/ 6007791 h 6007791"/>
              <a:gd name="connsiteX3" fmla="*/ 371 w 9239113"/>
              <a:gd name="connsiteY3" fmla="*/ 5902136 h 6007791"/>
              <a:gd name="connsiteX4" fmla="*/ 5469 w 9239113"/>
              <a:gd name="connsiteY4" fmla="*/ 2797341 h 6007791"/>
              <a:gd name="connsiteX5" fmla="*/ 6833366 w 9239113"/>
              <a:gd name="connsiteY5" fmla="*/ 0 h 6007791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2136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4518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9282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216" h="5910073">
                <a:moveTo>
                  <a:pt x="6833366" y="0"/>
                </a:moveTo>
                <a:lnTo>
                  <a:pt x="9150874" y="854384"/>
                </a:lnTo>
                <a:cubicBezTo>
                  <a:pt x="9145012" y="2471721"/>
                  <a:pt x="9155186" y="4292736"/>
                  <a:pt x="9149324" y="5910073"/>
                </a:cubicBezTo>
                <a:lnTo>
                  <a:pt x="371" y="5909282"/>
                </a:lnTo>
                <a:cubicBezTo>
                  <a:pt x="-2000" y="4876160"/>
                  <a:pt x="7840" y="3830463"/>
                  <a:pt x="5469" y="2797341"/>
                </a:cubicBezTo>
                <a:lnTo>
                  <a:pt x="6833366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                                                                                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9084339" y="-3341"/>
            <a:ext cx="3110237" cy="1817000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  <a:gd name="connsiteX0" fmla="*/ 0 w 4190662"/>
              <a:gd name="connsiteY0" fmla="*/ 1190996 h 2258353"/>
              <a:gd name="connsiteX1" fmla="*/ 4189441 w 4190662"/>
              <a:gd name="connsiteY1" fmla="*/ 0 h 2258353"/>
              <a:gd name="connsiteX2" fmla="*/ 4189441 w 4190662"/>
              <a:gd name="connsiteY2" fmla="*/ 2258353 h 2258353"/>
              <a:gd name="connsiteX3" fmla="*/ 0 w 4190662"/>
              <a:gd name="connsiteY3" fmla="*/ 1190996 h 2258353"/>
              <a:gd name="connsiteX0" fmla="*/ 0 w 4190662"/>
              <a:gd name="connsiteY0" fmla="*/ 1190996 h 2267759"/>
              <a:gd name="connsiteX1" fmla="*/ 4189441 w 4190662"/>
              <a:gd name="connsiteY1" fmla="*/ 0 h 2267759"/>
              <a:gd name="connsiteX2" fmla="*/ 4189441 w 4190662"/>
              <a:gd name="connsiteY2" fmla="*/ 2267759 h 2267759"/>
              <a:gd name="connsiteX3" fmla="*/ 0 w 4190662"/>
              <a:gd name="connsiteY3" fmla="*/ 1190996 h 2267759"/>
              <a:gd name="connsiteX0" fmla="*/ 0 w 4211069"/>
              <a:gd name="connsiteY0" fmla="*/ 1190997 h 2267759"/>
              <a:gd name="connsiteX1" fmla="*/ 4209848 w 4211069"/>
              <a:gd name="connsiteY1" fmla="*/ 0 h 2267759"/>
              <a:gd name="connsiteX2" fmla="*/ 4209848 w 4211069"/>
              <a:gd name="connsiteY2" fmla="*/ 2267759 h 2267759"/>
              <a:gd name="connsiteX3" fmla="*/ 0 w 4211069"/>
              <a:gd name="connsiteY3" fmla="*/ 1190997 h 22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069" h="2267759">
                <a:moveTo>
                  <a:pt x="0" y="1190997"/>
                </a:moveTo>
                <a:cubicBezTo>
                  <a:pt x="1452033" y="808629"/>
                  <a:pt x="2757815" y="382368"/>
                  <a:pt x="4209848" y="0"/>
                </a:cubicBezTo>
                <a:cubicBezTo>
                  <a:pt x="4214081" y="751726"/>
                  <a:pt x="4205615" y="1516033"/>
                  <a:pt x="4209848" y="2267759"/>
                </a:cubicBezTo>
                <a:lnTo>
                  <a:pt x="0" y="1190997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55483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96487"/>
              <a:gd name="connsiteX1" fmla="*/ 20116956 w 20116956"/>
              <a:gd name="connsiteY1" fmla="*/ 0 h 6196487"/>
              <a:gd name="connsiteX2" fmla="*/ 5740 w 20116956"/>
              <a:gd name="connsiteY2" fmla="*/ 6196265 h 6196487"/>
              <a:gd name="connsiteX3" fmla="*/ 3618 w 20116956"/>
              <a:gd name="connsiteY3" fmla="*/ 3996604 h 619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96487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99082"/>
                  <a:pt x="5740" y="6196265"/>
                </a:cubicBezTo>
                <a:cubicBezTo>
                  <a:pt x="-6620" y="621902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5DF9F7AE-D34C-455F-8169-D49314E24055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5702098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1169438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6722" y="-7051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6722" y="7051"/>
            <a:ext cx="12214140" cy="6873618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  <a:gd name="connsiteX0" fmla="*/ 0 w 33863"/>
              <a:gd name="connsiteY0" fmla="*/ 14378 h 16605"/>
              <a:gd name="connsiteX1" fmla="*/ 0 w 33863"/>
              <a:gd name="connsiteY1" fmla="*/ 7334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437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1777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777 h 16605"/>
              <a:gd name="connsiteX0" fmla="*/ 0 w 33863"/>
              <a:gd name="connsiteY0" fmla="*/ 1102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028 h 16605"/>
              <a:gd name="connsiteX0" fmla="*/ 0 w 33863"/>
              <a:gd name="connsiteY0" fmla="*/ 8895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8895 h 16605"/>
              <a:gd name="connsiteX0" fmla="*/ 18 w 33863"/>
              <a:gd name="connsiteY0" fmla="*/ 10403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18 w 33863"/>
              <a:gd name="connsiteY4" fmla="*/ 10403 h 16605"/>
              <a:gd name="connsiteX0" fmla="*/ 18 w 33863"/>
              <a:gd name="connsiteY0" fmla="*/ 10403 h 14807"/>
              <a:gd name="connsiteX1" fmla="*/ 0 w 33863"/>
              <a:gd name="connsiteY1" fmla="*/ 6743 h 14807"/>
              <a:gd name="connsiteX2" fmla="*/ 33863 w 33863"/>
              <a:gd name="connsiteY2" fmla="*/ 0 h 14807"/>
              <a:gd name="connsiteX3" fmla="*/ 33863 w 33863"/>
              <a:gd name="connsiteY3" fmla="*/ 14807 h 14807"/>
              <a:gd name="connsiteX4" fmla="*/ 18 w 33863"/>
              <a:gd name="connsiteY4" fmla="*/ 10403 h 14807"/>
              <a:gd name="connsiteX0" fmla="*/ 18 w 33863"/>
              <a:gd name="connsiteY0" fmla="*/ 10403 h 14895"/>
              <a:gd name="connsiteX1" fmla="*/ 0 w 33863"/>
              <a:gd name="connsiteY1" fmla="*/ 6743 h 14895"/>
              <a:gd name="connsiteX2" fmla="*/ 33863 w 33863"/>
              <a:gd name="connsiteY2" fmla="*/ 0 h 14895"/>
              <a:gd name="connsiteX3" fmla="*/ 33863 w 33863"/>
              <a:gd name="connsiteY3" fmla="*/ 14895 h 14895"/>
              <a:gd name="connsiteX4" fmla="*/ 18 w 33863"/>
              <a:gd name="connsiteY4" fmla="*/ 10403 h 14895"/>
              <a:gd name="connsiteX0" fmla="*/ 0 w 33845"/>
              <a:gd name="connsiteY0" fmla="*/ 10403 h 14895"/>
              <a:gd name="connsiteX1" fmla="*/ 17 w 33845"/>
              <a:gd name="connsiteY1" fmla="*/ 5404 h 14895"/>
              <a:gd name="connsiteX2" fmla="*/ 33845 w 33845"/>
              <a:gd name="connsiteY2" fmla="*/ 0 h 14895"/>
              <a:gd name="connsiteX3" fmla="*/ 33845 w 33845"/>
              <a:gd name="connsiteY3" fmla="*/ 14895 h 14895"/>
              <a:gd name="connsiteX4" fmla="*/ 0 w 33845"/>
              <a:gd name="connsiteY4" fmla="*/ 10403 h 14895"/>
              <a:gd name="connsiteX0" fmla="*/ 0 w 33845"/>
              <a:gd name="connsiteY0" fmla="*/ 11707 h 16199"/>
              <a:gd name="connsiteX1" fmla="*/ 17 w 33845"/>
              <a:gd name="connsiteY1" fmla="*/ 6708 h 16199"/>
              <a:gd name="connsiteX2" fmla="*/ 33793 w 33845"/>
              <a:gd name="connsiteY2" fmla="*/ 0 h 16199"/>
              <a:gd name="connsiteX3" fmla="*/ 33845 w 33845"/>
              <a:gd name="connsiteY3" fmla="*/ 16199 h 16199"/>
              <a:gd name="connsiteX4" fmla="*/ 0 w 33845"/>
              <a:gd name="connsiteY4" fmla="*/ 11707 h 16199"/>
              <a:gd name="connsiteX0" fmla="*/ 2 w 33830"/>
              <a:gd name="connsiteY0" fmla="*/ 19063 h 19063"/>
              <a:gd name="connsiteX1" fmla="*/ 2 w 33830"/>
              <a:gd name="connsiteY1" fmla="*/ 6708 h 19063"/>
              <a:gd name="connsiteX2" fmla="*/ 33778 w 33830"/>
              <a:gd name="connsiteY2" fmla="*/ 0 h 19063"/>
              <a:gd name="connsiteX3" fmla="*/ 33830 w 33830"/>
              <a:gd name="connsiteY3" fmla="*/ 16199 h 19063"/>
              <a:gd name="connsiteX4" fmla="*/ 2 w 33830"/>
              <a:gd name="connsiteY4" fmla="*/ 19063 h 19063"/>
              <a:gd name="connsiteX0" fmla="*/ 2 w 33795"/>
              <a:gd name="connsiteY0" fmla="*/ 19063 h 19086"/>
              <a:gd name="connsiteX1" fmla="*/ 2 w 33795"/>
              <a:gd name="connsiteY1" fmla="*/ 6708 h 19086"/>
              <a:gd name="connsiteX2" fmla="*/ 33778 w 33795"/>
              <a:gd name="connsiteY2" fmla="*/ 0 h 19086"/>
              <a:gd name="connsiteX3" fmla="*/ 33795 w 33795"/>
              <a:gd name="connsiteY3" fmla="*/ 19086 h 19086"/>
              <a:gd name="connsiteX4" fmla="*/ 2 w 33795"/>
              <a:gd name="connsiteY4" fmla="*/ 19063 h 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95" h="19086">
                <a:moveTo>
                  <a:pt x="2" y="19063"/>
                </a:moveTo>
                <a:cubicBezTo>
                  <a:pt x="8" y="17397"/>
                  <a:pt x="-4" y="8374"/>
                  <a:pt x="2" y="6708"/>
                </a:cubicBezTo>
                <a:lnTo>
                  <a:pt x="33778" y="0"/>
                </a:lnTo>
                <a:cubicBezTo>
                  <a:pt x="33795" y="5400"/>
                  <a:pt x="33778" y="13686"/>
                  <a:pt x="33795" y="19086"/>
                </a:cubicBezTo>
                <a:lnTo>
                  <a:pt x="2" y="19063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8" name="Rectangle 32">
            <a:extLst>
              <a:ext uri="{FF2B5EF4-FFF2-40B4-BE49-F238E27FC236}">
                <a16:creationId xmlns:a16="http://schemas.microsoft.com/office/drawing/2014/main" id="{F0A448D6-ADF8-8D4A-92B8-D0FF8DA11BB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8976319" y="-3341"/>
            <a:ext cx="3218230" cy="1809464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21" h="2258353">
                <a:moveTo>
                  <a:pt x="0" y="1147103"/>
                </a:moveTo>
                <a:lnTo>
                  <a:pt x="4356100" y="0"/>
                </a:lnTo>
                <a:cubicBezTo>
                  <a:pt x="4360333" y="751726"/>
                  <a:pt x="4351867" y="1506627"/>
                  <a:pt x="4356100" y="2258353"/>
                </a:cubicBezTo>
                <a:lnTo>
                  <a:pt x="0" y="1147103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45436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79910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82502"/>
                  <a:pt x="5740" y="6179685"/>
                </a:cubicBezTo>
                <a:cubicBezTo>
                  <a:pt x="-6620" y="620244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8260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ad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3" name="Dreieck 29">
            <a:extLst>
              <a:ext uri="{FF2B5EF4-FFF2-40B4-BE49-F238E27FC236}">
                <a16:creationId xmlns:a16="http://schemas.microsoft.com/office/drawing/2014/main" id="{FE814545-D836-FF41-85B4-AEEDAC7610CC}"/>
              </a:ext>
            </a:extLst>
          </p:cNvPr>
          <p:cNvSpPr/>
          <p:nvPr userDrawn="1"/>
        </p:nvSpPr>
        <p:spPr>
          <a:xfrm>
            <a:off x="8976319" y="-3341"/>
            <a:ext cx="3213701" cy="1809464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21" h="2258353">
                <a:moveTo>
                  <a:pt x="0" y="1147103"/>
                </a:moveTo>
                <a:lnTo>
                  <a:pt x="4356100" y="0"/>
                </a:lnTo>
                <a:cubicBezTo>
                  <a:pt x="4360333" y="751726"/>
                  <a:pt x="4351867" y="1506627"/>
                  <a:pt x="4356100" y="2258353"/>
                </a:cubicBezTo>
                <a:lnTo>
                  <a:pt x="0" y="1147103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reieck 28">
            <a:extLst>
              <a:ext uri="{FF2B5EF4-FFF2-40B4-BE49-F238E27FC236}">
                <a16:creationId xmlns:a16="http://schemas.microsoft.com/office/drawing/2014/main" id="{21AD84C6-C428-5242-9CAD-4F7FFCB07329}"/>
              </a:ext>
            </a:extLst>
          </p:cNvPr>
          <p:cNvSpPr/>
          <p:nvPr userDrawn="1"/>
        </p:nvSpPr>
        <p:spPr>
          <a:xfrm>
            <a:off x="-2193" y="2434"/>
            <a:ext cx="12192213" cy="3745436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79910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82502"/>
                  <a:pt x="5740" y="6179685"/>
                </a:cubicBezTo>
                <a:cubicBezTo>
                  <a:pt x="-6620" y="620244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855CBC0-2618-A044-B507-CE21389F5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47" y="953780"/>
            <a:ext cx="12204224" cy="4406620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2006"/>
              <a:gd name="connsiteY0" fmla="*/ 1497924 h 4405468"/>
              <a:gd name="connsiteX1" fmla="*/ 6836720 w 9152006"/>
              <a:gd name="connsiteY1" fmla="*/ 0 h 4405468"/>
              <a:gd name="connsiteX2" fmla="*/ 9151995 w 9152006"/>
              <a:gd name="connsiteY2" fmla="*/ 4405468 h 4405468"/>
              <a:gd name="connsiteX3" fmla="*/ 0 w 9152006"/>
              <a:gd name="connsiteY3" fmla="*/ 2794535 h 4405468"/>
              <a:gd name="connsiteX4" fmla="*/ 1307 w 9152006"/>
              <a:gd name="connsiteY4" fmla="*/ 1497924 h 4405468"/>
              <a:gd name="connsiteX0" fmla="*/ 1307 w 9153168"/>
              <a:gd name="connsiteY0" fmla="*/ 639365 h 3546909"/>
              <a:gd name="connsiteX1" fmla="*/ 9145405 w 9153168"/>
              <a:gd name="connsiteY1" fmla="*/ 0 h 3546909"/>
              <a:gd name="connsiteX2" fmla="*/ 9151995 w 9153168"/>
              <a:gd name="connsiteY2" fmla="*/ 3546909 h 3546909"/>
              <a:gd name="connsiteX3" fmla="*/ 0 w 9153168"/>
              <a:gd name="connsiteY3" fmla="*/ 1935976 h 3546909"/>
              <a:gd name="connsiteX4" fmla="*/ 1307 w 9153168"/>
              <a:gd name="connsiteY4" fmla="*/ 639365 h 3546909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263203 h 4664500"/>
              <a:gd name="connsiteX1" fmla="*/ 9145405 w 9153168"/>
              <a:gd name="connsiteY1" fmla="*/ 1117591 h 4664500"/>
              <a:gd name="connsiteX2" fmla="*/ 9151995 w 9153168"/>
              <a:gd name="connsiteY2" fmla="*/ 4664500 h 4664500"/>
              <a:gd name="connsiteX3" fmla="*/ 0 w 9153168"/>
              <a:gd name="connsiteY3" fmla="*/ 3053567 h 4664500"/>
              <a:gd name="connsiteX4" fmla="*/ 6812192 w 9153168"/>
              <a:gd name="connsiteY4" fmla="*/ 263203 h 4664500"/>
              <a:gd name="connsiteX0" fmla="*/ 6812192 w 9153168"/>
              <a:gd name="connsiteY0" fmla="*/ 0 h 4401297"/>
              <a:gd name="connsiteX1" fmla="*/ 9145405 w 9153168"/>
              <a:gd name="connsiteY1" fmla="*/ 854388 h 4401297"/>
              <a:gd name="connsiteX2" fmla="*/ 9151995 w 9153168"/>
              <a:gd name="connsiteY2" fmla="*/ 4401297 h 4401297"/>
              <a:gd name="connsiteX3" fmla="*/ 0 w 9153168"/>
              <a:gd name="connsiteY3" fmla="*/ 2790364 h 4401297"/>
              <a:gd name="connsiteX4" fmla="*/ 6812192 w 9153168"/>
              <a:gd name="connsiteY4" fmla="*/ 0 h 440129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2940"/>
              <a:gd name="connsiteY0" fmla="*/ 0 h 4415257"/>
              <a:gd name="connsiteX1" fmla="*/ 9140170 w 9152940"/>
              <a:gd name="connsiteY1" fmla="*/ 868348 h 4415257"/>
              <a:gd name="connsiteX2" fmla="*/ 9151995 w 9152940"/>
              <a:gd name="connsiteY2" fmla="*/ 4415257 h 4415257"/>
              <a:gd name="connsiteX3" fmla="*/ 0 w 9152940"/>
              <a:gd name="connsiteY3" fmla="*/ 2804324 h 4415257"/>
              <a:gd name="connsiteX4" fmla="*/ 6843603 w 9152940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1367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27897 w 9153168"/>
              <a:gd name="connsiteY0" fmla="*/ 0 h 4408274"/>
              <a:gd name="connsiteX1" fmla="*/ 9145405 w 9153168"/>
              <a:gd name="connsiteY1" fmla="*/ 854384 h 4408274"/>
              <a:gd name="connsiteX2" fmla="*/ 9151995 w 9153168"/>
              <a:gd name="connsiteY2" fmla="*/ 4408274 h 4408274"/>
              <a:gd name="connsiteX3" fmla="*/ 0 w 9153168"/>
              <a:gd name="connsiteY3" fmla="*/ 2797341 h 4408274"/>
              <a:gd name="connsiteX4" fmla="*/ 6827897 w 9153168"/>
              <a:gd name="connsiteY4" fmla="*/ 0 h 44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4408274">
                <a:moveTo>
                  <a:pt x="6827897" y="0"/>
                </a:moveTo>
                <a:lnTo>
                  <a:pt x="9145405" y="854384"/>
                </a:lnTo>
                <a:cubicBezTo>
                  <a:pt x="9139543" y="2471721"/>
                  <a:pt x="9157857" y="2790937"/>
                  <a:pt x="9151995" y="4408274"/>
                </a:cubicBezTo>
                <a:lnTo>
                  <a:pt x="0" y="2797341"/>
                </a:lnTo>
                <a:lnTo>
                  <a:pt x="6827897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2434FFE3-EC8C-43E5-9326-66C832960F6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962CA213-6A96-4F3B-BD3E-E2A97CA512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DDC52523-98BE-4D51-AD16-62AAF67AC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433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140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F160AC-396B-3161-DA8F-1D83EC917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463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6722" y="-7051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6722" y="7051"/>
            <a:ext cx="12214140" cy="6873618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  <a:gd name="connsiteX0" fmla="*/ 0 w 33863"/>
              <a:gd name="connsiteY0" fmla="*/ 14378 h 16605"/>
              <a:gd name="connsiteX1" fmla="*/ 0 w 33863"/>
              <a:gd name="connsiteY1" fmla="*/ 7334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437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1777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777 h 16605"/>
              <a:gd name="connsiteX0" fmla="*/ 0 w 33863"/>
              <a:gd name="connsiteY0" fmla="*/ 1102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028 h 16605"/>
              <a:gd name="connsiteX0" fmla="*/ 0 w 33863"/>
              <a:gd name="connsiteY0" fmla="*/ 8895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8895 h 16605"/>
              <a:gd name="connsiteX0" fmla="*/ 18 w 33863"/>
              <a:gd name="connsiteY0" fmla="*/ 10403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18 w 33863"/>
              <a:gd name="connsiteY4" fmla="*/ 10403 h 16605"/>
              <a:gd name="connsiteX0" fmla="*/ 18 w 33863"/>
              <a:gd name="connsiteY0" fmla="*/ 10403 h 14807"/>
              <a:gd name="connsiteX1" fmla="*/ 0 w 33863"/>
              <a:gd name="connsiteY1" fmla="*/ 6743 h 14807"/>
              <a:gd name="connsiteX2" fmla="*/ 33863 w 33863"/>
              <a:gd name="connsiteY2" fmla="*/ 0 h 14807"/>
              <a:gd name="connsiteX3" fmla="*/ 33863 w 33863"/>
              <a:gd name="connsiteY3" fmla="*/ 14807 h 14807"/>
              <a:gd name="connsiteX4" fmla="*/ 18 w 33863"/>
              <a:gd name="connsiteY4" fmla="*/ 10403 h 14807"/>
              <a:gd name="connsiteX0" fmla="*/ 18 w 33863"/>
              <a:gd name="connsiteY0" fmla="*/ 10403 h 14895"/>
              <a:gd name="connsiteX1" fmla="*/ 0 w 33863"/>
              <a:gd name="connsiteY1" fmla="*/ 6743 h 14895"/>
              <a:gd name="connsiteX2" fmla="*/ 33863 w 33863"/>
              <a:gd name="connsiteY2" fmla="*/ 0 h 14895"/>
              <a:gd name="connsiteX3" fmla="*/ 33863 w 33863"/>
              <a:gd name="connsiteY3" fmla="*/ 14895 h 14895"/>
              <a:gd name="connsiteX4" fmla="*/ 18 w 33863"/>
              <a:gd name="connsiteY4" fmla="*/ 10403 h 14895"/>
              <a:gd name="connsiteX0" fmla="*/ 0 w 33845"/>
              <a:gd name="connsiteY0" fmla="*/ 10403 h 14895"/>
              <a:gd name="connsiteX1" fmla="*/ 17 w 33845"/>
              <a:gd name="connsiteY1" fmla="*/ 5404 h 14895"/>
              <a:gd name="connsiteX2" fmla="*/ 33845 w 33845"/>
              <a:gd name="connsiteY2" fmla="*/ 0 h 14895"/>
              <a:gd name="connsiteX3" fmla="*/ 33845 w 33845"/>
              <a:gd name="connsiteY3" fmla="*/ 14895 h 14895"/>
              <a:gd name="connsiteX4" fmla="*/ 0 w 33845"/>
              <a:gd name="connsiteY4" fmla="*/ 10403 h 14895"/>
              <a:gd name="connsiteX0" fmla="*/ 0 w 33845"/>
              <a:gd name="connsiteY0" fmla="*/ 11707 h 16199"/>
              <a:gd name="connsiteX1" fmla="*/ 17 w 33845"/>
              <a:gd name="connsiteY1" fmla="*/ 6708 h 16199"/>
              <a:gd name="connsiteX2" fmla="*/ 33793 w 33845"/>
              <a:gd name="connsiteY2" fmla="*/ 0 h 16199"/>
              <a:gd name="connsiteX3" fmla="*/ 33845 w 33845"/>
              <a:gd name="connsiteY3" fmla="*/ 16199 h 16199"/>
              <a:gd name="connsiteX4" fmla="*/ 0 w 33845"/>
              <a:gd name="connsiteY4" fmla="*/ 11707 h 16199"/>
              <a:gd name="connsiteX0" fmla="*/ 2 w 33830"/>
              <a:gd name="connsiteY0" fmla="*/ 19063 h 19063"/>
              <a:gd name="connsiteX1" fmla="*/ 2 w 33830"/>
              <a:gd name="connsiteY1" fmla="*/ 6708 h 19063"/>
              <a:gd name="connsiteX2" fmla="*/ 33778 w 33830"/>
              <a:gd name="connsiteY2" fmla="*/ 0 h 19063"/>
              <a:gd name="connsiteX3" fmla="*/ 33830 w 33830"/>
              <a:gd name="connsiteY3" fmla="*/ 16199 h 19063"/>
              <a:gd name="connsiteX4" fmla="*/ 2 w 33830"/>
              <a:gd name="connsiteY4" fmla="*/ 19063 h 19063"/>
              <a:gd name="connsiteX0" fmla="*/ 2 w 33795"/>
              <a:gd name="connsiteY0" fmla="*/ 19063 h 19086"/>
              <a:gd name="connsiteX1" fmla="*/ 2 w 33795"/>
              <a:gd name="connsiteY1" fmla="*/ 6708 h 19086"/>
              <a:gd name="connsiteX2" fmla="*/ 33778 w 33795"/>
              <a:gd name="connsiteY2" fmla="*/ 0 h 19086"/>
              <a:gd name="connsiteX3" fmla="*/ 33795 w 33795"/>
              <a:gd name="connsiteY3" fmla="*/ 19086 h 19086"/>
              <a:gd name="connsiteX4" fmla="*/ 2 w 33795"/>
              <a:gd name="connsiteY4" fmla="*/ 19063 h 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95" h="19086">
                <a:moveTo>
                  <a:pt x="2" y="19063"/>
                </a:moveTo>
                <a:cubicBezTo>
                  <a:pt x="8" y="17397"/>
                  <a:pt x="-4" y="8374"/>
                  <a:pt x="2" y="6708"/>
                </a:cubicBezTo>
                <a:lnTo>
                  <a:pt x="33778" y="0"/>
                </a:lnTo>
                <a:cubicBezTo>
                  <a:pt x="33795" y="5400"/>
                  <a:pt x="33778" y="13686"/>
                  <a:pt x="33795" y="19086"/>
                </a:cubicBezTo>
                <a:lnTo>
                  <a:pt x="2" y="19063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8" name="Rectangle 32">
            <a:extLst>
              <a:ext uri="{FF2B5EF4-FFF2-40B4-BE49-F238E27FC236}">
                <a16:creationId xmlns:a16="http://schemas.microsoft.com/office/drawing/2014/main" id="{F0A448D6-ADF8-8D4A-92B8-D0FF8DA11BB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8976319" y="-3341"/>
            <a:ext cx="3218230" cy="1809464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21" h="2258353">
                <a:moveTo>
                  <a:pt x="0" y="1147103"/>
                </a:moveTo>
                <a:lnTo>
                  <a:pt x="4356100" y="0"/>
                </a:lnTo>
                <a:cubicBezTo>
                  <a:pt x="4360333" y="751726"/>
                  <a:pt x="4351867" y="1506627"/>
                  <a:pt x="4356100" y="2258353"/>
                </a:cubicBezTo>
                <a:lnTo>
                  <a:pt x="0" y="1147103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45436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79910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82502"/>
                  <a:pt x="5740" y="6179685"/>
                </a:cubicBezTo>
                <a:cubicBezTo>
                  <a:pt x="-6620" y="620244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ad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EF987A-1F58-4D79-B698-CD44E31E9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7045" y="953780"/>
            <a:ext cx="12201621" cy="5907855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2006"/>
              <a:gd name="connsiteY0" fmla="*/ 1497924 h 4405468"/>
              <a:gd name="connsiteX1" fmla="*/ 6836720 w 9152006"/>
              <a:gd name="connsiteY1" fmla="*/ 0 h 4405468"/>
              <a:gd name="connsiteX2" fmla="*/ 9151995 w 9152006"/>
              <a:gd name="connsiteY2" fmla="*/ 4405468 h 4405468"/>
              <a:gd name="connsiteX3" fmla="*/ 0 w 9152006"/>
              <a:gd name="connsiteY3" fmla="*/ 2794535 h 4405468"/>
              <a:gd name="connsiteX4" fmla="*/ 1307 w 9152006"/>
              <a:gd name="connsiteY4" fmla="*/ 1497924 h 4405468"/>
              <a:gd name="connsiteX0" fmla="*/ 1307 w 9153168"/>
              <a:gd name="connsiteY0" fmla="*/ 639365 h 3546909"/>
              <a:gd name="connsiteX1" fmla="*/ 9145405 w 9153168"/>
              <a:gd name="connsiteY1" fmla="*/ 0 h 3546909"/>
              <a:gd name="connsiteX2" fmla="*/ 9151995 w 9153168"/>
              <a:gd name="connsiteY2" fmla="*/ 3546909 h 3546909"/>
              <a:gd name="connsiteX3" fmla="*/ 0 w 9153168"/>
              <a:gd name="connsiteY3" fmla="*/ 1935976 h 3546909"/>
              <a:gd name="connsiteX4" fmla="*/ 1307 w 9153168"/>
              <a:gd name="connsiteY4" fmla="*/ 639365 h 3546909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263203 h 4664500"/>
              <a:gd name="connsiteX1" fmla="*/ 9145405 w 9153168"/>
              <a:gd name="connsiteY1" fmla="*/ 1117591 h 4664500"/>
              <a:gd name="connsiteX2" fmla="*/ 9151995 w 9153168"/>
              <a:gd name="connsiteY2" fmla="*/ 4664500 h 4664500"/>
              <a:gd name="connsiteX3" fmla="*/ 0 w 9153168"/>
              <a:gd name="connsiteY3" fmla="*/ 3053567 h 4664500"/>
              <a:gd name="connsiteX4" fmla="*/ 6812192 w 9153168"/>
              <a:gd name="connsiteY4" fmla="*/ 263203 h 4664500"/>
              <a:gd name="connsiteX0" fmla="*/ 6812192 w 9153168"/>
              <a:gd name="connsiteY0" fmla="*/ 0 h 4401297"/>
              <a:gd name="connsiteX1" fmla="*/ 9145405 w 9153168"/>
              <a:gd name="connsiteY1" fmla="*/ 854388 h 4401297"/>
              <a:gd name="connsiteX2" fmla="*/ 9151995 w 9153168"/>
              <a:gd name="connsiteY2" fmla="*/ 4401297 h 4401297"/>
              <a:gd name="connsiteX3" fmla="*/ 0 w 9153168"/>
              <a:gd name="connsiteY3" fmla="*/ 2790364 h 4401297"/>
              <a:gd name="connsiteX4" fmla="*/ 6812192 w 9153168"/>
              <a:gd name="connsiteY4" fmla="*/ 0 h 440129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2940"/>
              <a:gd name="connsiteY0" fmla="*/ 0 h 4415257"/>
              <a:gd name="connsiteX1" fmla="*/ 9140170 w 9152940"/>
              <a:gd name="connsiteY1" fmla="*/ 868348 h 4415257"/>
              <a:gd name="connsiteX2" fmla="*/ 9151995 w 9152940"/>
              <a:gd name="connsiteY2" fmla="*/ 4415257 h 4415257"/>
              <a:gd name="connsiteX3" fmla="*/ 0 w 9152940"/>
              <a:gd name="connsiteY3" fmla="*/ 2804324 h 4415257"/>
              <a:gd name="connsiteX4" fmla="*/ 6843603 w 9152940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1367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27897 w 9153168"/>
              <a:gd name="connsiteY0" fmla="*/ 0 h 4408274"/>
              <a:gd name="connsiteX1" fmla="*/ 9145405 w 9153168"/>
              <a:gd name="connsiteY1" fmla="*/ 854384 h 4408274"/>
              <a:gd name="connsiteX2" fmla="*/ 9151995 w 9153168"/>
              <a:gd name="connsiteY2" fmla="*/ 4408274 h 4408274"/>
              <a:gd name="connsiteX3" fmla="*/ 0 w 9153168"/>
              <a:gd name="connsiteY3" fmla="*/ 2797341 h 4408274"/>
              <a:gd name="connsiteX4" fmla="*/ 6827897 w 9153168"/>
              <a:gd name="connsiteY4" fmla="*/ 0 h 4408274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0 w 9153168"/>
              <a:gd name="connsiteY3" fmla="*/ 2797341 h 5926359"/>
              <a:gd name="connsiteX4" fmla="*/ 6827897 w 9153168"/>
              <a:gd name="connsiteY4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328124 w 9153168"/>
              <a:gd name="connsiteY3" fmla="*/ 2909193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7112 w 9153168"/>
              <a:gd name="connsiteY3" fmla="*/ 5896706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49848 w 9153168"/>
              <a:gd name="connsiteY3" fmla="*/ 5861419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33366 w 9158637"/>
              <a:gd name="connsiteY0" fmla="*/ 0 h 5926359"/>
              <a:gd name="connsiteX1" fmla="*/ 9150874 w 9158637"/>
              <a:gd name="connsiteY1" fmla="*/ 854384 h 5926359"/>
              <a:gd name="connsiteX2" fmla="*/ 9157464 w 9158637"/>
              <a:gd name="connsiteY2" fmla="*/ 5926359 h 5926359"/>
              <a:gd name="connsiteX3" fmla="*/ 371 w 9158637"/>
              <a:gd name="connsiteY3" fmla="*/ 5902136 h 5926359"/>
              <a:gd name="connsiteX4" fmla="*/ 5469 w 9158637"/>
              <a:gd name="connsiteY4" fmla="*/ 2797341 h 5926359"/>
              <a:gd name="connsiteX5" fmla="*/ 6833366 w 9158637"/>
              <a:gd name="connsiteY5" fmla="*/ 0 h 5926359"/>
              <a:gd name="connsiteX0" fmla="*/ 6833366 w 9239113"/>
              <a:gd name="connsiteY0" fmla="*/ 0 h 6007791"/>
              <a:gd name="connsiteX1" fmla="*/ 9150874 w 9239113"/>
              <a:gd name="connsiteY1" fmla="*/ 854384 h 6007791"/>
              <a:gd name="connsiteX2" fmla="*/ 9238865 w 9239113"/>
              <a:gd name="connsiteY2" fmla="*/ 6007791 h 6007791"/>
              <a:gd name="connsiteX3" fmla="*/ 371 w 9239113"/>
              <a:gd name="connsiteY3" fmla="*/ 5902136 h 6007791"/>
              <a:gd name="connsiteX4" fmla="*/ 5469 w 9239113"/>
              <a:gd name="connsiteY4" fmla="*/ 2797341 h 6007791"/>
              <a:gd name="connsiteX5" fmla="*/ 6833366 w 9239113"/>
              <a:gd name="connsiteY5" fmla="*/ 0 h 6007791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2136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4518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9282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216" h="5910073">
                <a:moveTo>
                  <a:pt x="6833366" y="0"/>
                </a:moveTo>
                <a:lnTo>
                  <a:pt x="9150874" y="854384"/>
                </a:lnTo>
                <a:cubicBezTo>
                  <a:pt x="9145012" y="2471721"/>
                  <a:pt x="9155186" y="4292736"/>
                  <a:pt x="9149324" y="5910073"/>
                </a:cubicBezTo>
                <a:lnTo>
                  <a:pt x="371" y="5909282"/>
                </a:lnTo>
                <a:cubicBezTo>
                  <a:pt x="-2000" y="4876160"/>
                  <a:pt x="7840" y="3830463"/>
                  <a:pt x="5469" y="2797341"/>
                </a:cubicBezTo>
                <a:lnTo>
                  <a:pt x="6833366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                                                                                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9084339" y="-3341"/>
            <a:ext cx="3110237" cy="1817000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  <a:gd name="connsiteX0" fmla="*/ 0 w 4190662"/>
              <a:gd name="connsiteY0" fmla="*/ 1190996 h 2258353"/>
              <a:gd name="connsiteX1" fmla="*/ 4189441 w 4190662"/>
              <a:gd name="connsiteY1" fmla="*/ 0 h 2258353"/>
              <a:gd name="connsiteX2" fmla="*/ 4189441 w 4190662"/>
              <a:gd name="connsiteY2" fmla="*/ 2258353 h 2258353"/>
              <a:gd name="connsiteX3" fmla="*/ 0 w 4190662"/>
              <a:gd name="connsiteY3" fmla="*/ 1190996 h 2258353"/>
              <a:gd name="connsiteX0" fmla="*/ 0 w 4190662"/>
              <a:gd name="connsiteY0" fmla="*/ 1190996 h 2267759"/>
              <a:gd name="connsiteX1" fmla="*/ 4189441 w 4190662"/>
              <a:gd name="connsiteY1" fmla="*/ 0 h 2267759"/>
              <a:gd name="connsiteX2" fmla="*/ 4189441 w 4190662"/>
              <a:gd name="connsiteY2" fmla="*/ 2267759 h 2267759"/>
              <a:gd name="connsiteX3" fmla="*/ 0 w 4190662"/>
              <a:gd name="connsiteY3" fmla="*/ 1190996 h 2267759"/>
              <a:gd name="connsiteX0" fmla="*/ 0 w 4211069"/>
              <a:gd name="connsiteY0" fmla="*/ 1190997 h 2267759"/>
              <a:gd name="connsiteX1" fmla="*/ 4209848 w 4211069"/>
              <a:gd name="connsiteY1" fmla="*/ 0 h 2267759"/>
              <a:gd name="connsiteX2" fmla="*/ 4209848 w 4211069"/>
              <a:gd name="connsiteY2" fmla="*/ 2267759 h 2267759"/>
              <a:gd name="connsiteX3" fmla="*/ 0 w 4211069"/>
              <a:gd name="connsiteY3" fmla="*/ 1190997 h 22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069" h="2267759">
                <a:moveTo>
                  <a:pt x="0" y="1190997"/>
                </a:moveTo>
                <a:cubicBezTo>
                  <a:pt x="1452033" y="808629"/>
                  <a:pt x="2757815" y="382368"/>
                  <a:pt x="4209848" y="0"/>
                </a:cubicBezTo>
                <a:cubicBezTo>
                  <a:pt x="4214081" y="751726"/>
                  <a:pt x="4205615" y="1516033"/>
                  <a:pt x="4209848" y="2267759"/>
                </a:cubicBezTo>
                <a:lnTo>
                  <a:pt x="0" y="1190997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55483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96487"/>
              <a:gd name="connsiteX1" fmla="*/ 20116956 w 20116956"/>
              <a:gd name="connsiteY1" fmla="*/ 0 h 6196487"/>
              <a:gd name="connsiteX2" fmla="*/ 5740 w 20116956"/>
              <a:gd name="connsiteY2" fmla="*/ 6196265 h 6196487"/>
              <a:gd name="connsiteX3" fmla="*/ 3618 w 20116956"/>
              <a:gd name="connsiteY3" fmla="*/ 3996604 h 619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96487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99082"/>
                  <a:pt x="5740" y="6196265"/>
                </a:cubicBezTo>
                <a:cubicBezTo>
                  <a:pt x="-6620" y="621902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5DF9F7AE-D34C-455F-8169-D49314E24055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5702098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4840269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6722" y="-7051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6722" y="7051"/>
            <a:ext cx="12214140" cy="6873618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  <a:gd name="connsiteX0" fmla="*/ 0 w 33863"/>
              <a:gd name="connsiteY0" fmla="*/ 14378 h 16605"/>
              <a:gd name="connsiteX1" fmla="*/ 0 w 33863"/>
              <a:gd name="connsiteY1" fmla="*/ 7334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437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4378 h 16605"/>
              <a:gd name="connsiteX0" fmla="*/ 0 w 33863"/>
              <a:gd name="connsiteY0" fmla="*/ 11777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777 h 16605"/>
              <a:gd name="connsiteX0" fmla="*/ 0 w 33863"/>
              <a:gd name="connsiteY0" fmla="*/ 11028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11028 h 16605"/>
              <a:gd name="connsiteX0" fmla="*/ 0 w 33863"/>
              <a:gd name="connsiteY0" fmla="*/ 8895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0 w 33863"/>
              <a:gd name="connsiteY4" fmla="*/ 8895 h 16605"/>
              <a:gd name="connsiteX0" fmla="*/ 18 w 33863"/>
              <a:gd name="connsiteY0" fmla="*/ 10403 h 16605"/>
              <a:gd name="connsiteX1" fmla="*/ 0 w 33863"/>
              <a:gd name="connsiteY1" fmla="*/ 6743 h 16605"/>
              <a:gd name="connsiteX2" fmla="*/ 33863 w 33863"/>
              <a:gd name="connsiteY2" fmla="*/ 0 h 16605"/>
              <a:gd name="connsiteX3" fmla="*/ 33863 w 33863"/>
              <a:gd name="connsiteY3" fmla="*/ 16605 h 16605"/>
              <a:gd name="connsiteX4" fmla="*/ 18 w 33863"/>
              <a:gd name="connsiteY4" fmla="*/ 10403 h 16605"/>
              <a:gd name="connsiteX0" fmla="*/ 18 w 33863"/>
              <a:gd name="connsiteY0" fmla="*/ 10403 h 14807"/>
              <a:gd name="connsiteX1" fmla="*/ 0 w 33863"/>
              <a:gd name="connsiteY1" fmla="*/ 6743 h 14807"/>
              <a:gd name="connsiteX2" fmla="*/ 33863 w 33863"/>
              <a:gd name="connsiteY2" fmla="*/ 0 h 14807"/>
              <a:gd name="connsiteX3" fmla="*/ 33863 w 33863"/>
              <a:gd name="connsiteY3" fmla="*/ 14807 h 14807"/>
              <a:gd name="connsiteX4" fmla="*/ 18 w 33863"/>
              <a:gd name="connsiteY4" fmla="*/ 10403 h 14807"/>
              <a:gd name="connsiteX0" fmla="*/ 18 w 33863"/>
              <a:gd name="connsiteY0" fmla="*/ 10403 h 14895"/>
              <a:gd name="connsiteX1" fmla="*/ 0 w 33863"/>
              <a:gd name="connsiteY1" fmla="*/ 6743 h 14895"/>
              <a:gd name="connsiteX2" fmla="*/ 33863 w 33863"/>
              <a:gd name="connsiteY2" fmla="*/ 0 h 14895"/>
              <a:gd name="connsiteX3" fmla="*/ 33863 w 33863"/>
              <a:gd name="connsiteY3" fmla="*/ 14895 h 14895"/>
              <a:gd name="connsiteX4" fmla="*/ 18 w 33863"/>
              <a:gd name="connsiteY4" fmla="*/ 10403 h 14895"/>
              <a:gd name="connsiteX0" fmla="*/ 0 w 33845"/>
              <a:gd name="connsiteY0" fmla="*/ 10403 h 14895"/>
              <a:gd name="connsiteX1" fmla="*/ 17 w 33845"/>
              <a:gd name="connsiteY1" fmla="*/ 5404 h 14895"/>
              <a:gd name="connsiteX2" fmla="*/ 33845 w 33845"/>
              <a:gd name="connsiteY2" fmla="*/ 0 h 14895"/>
              <a:gd name="connsiteX3" fmla="*/ 33845 w 33845"/>
              <a:gd name="connsiteY3" fmla="*/ 14895 h 14895"/>
              <a:gd name="connsiteX4" fmla="*/ 0 w 33845"/>
              <a:gd name="connsiteY4" fmla="*/ 10403 h 14895"/>
              <a:gd name="connsiteX0" fmla="*/ 0 w 33845"/>
              <a:gd name="connsiteY0" fmla="*/ 11707 h 16199"/>
              <a:gd name="connsiteX1" fmla="*/ 17 w 33845"/>
              <a:gd name="connsiteY1" fmla="*/ 6708 h 16199"/>
              <a:gd name="connsiteX2" fmla="*/ 33793 w 33845"/>
              <a:gd name="connsiteY2" fmla="*/ 0 h 16199"/>
              <a:gd name="connsiteX3" fmla="*/ 33845 w 33845"/>
              <a:gd name="connsiteY3" fmla="*/ 16199 h 16199"/>
              <a:gd name="connsiteX4" fmla="*/ 0 w 33845"/>
              <a:gd name="connsiteY4" fmla="*/ 11707 h 16199"/>
              <a:gd name="connsiteX0" fmla="*/ 2 w 33830"/>
              <a:gd name="connsiteY0" fmla="*/ 19063 h 19063"/>
              <a:gd name="connsiteX1" fmla="*/ 2 w 33830"/>
              <a:gd name="connsiteY1" fmla="*/ 6708 h 19063"/>
              <a:gd name="connsiteX2" fmla="*/ 33778 w 33830"/>
              <a:gd name="connsiteY2" fmla="*/ 0 h 19063"/>
              <a:gd name="connsiteX3" fmla="*/ 33830 w 33830"/>
              <a:gd name="connsiteY3" fmla="*/ 16199 h 19063"/>
              <a:gd name="connsiteX4" fmla="*/ 2 w 33830"/>
              <a:gd name="connsiteY4" fmla="*/ 19063 h 19063"/>
              <a:gd name="connsiteX0" fmla="*/ 2 w 33795"/>
              <a:gd name="connsiteY0" fmla="*/ 19063 h 19086"/>
              <a:gd name="connsiteX1" fmla="*/ 2 w 33795"/>
              <a:gd name="connsiteY1" fmla="*/ 6708 h 19086"/>
              <a:gd name="connsiteX2" fmla="*/ 33778 w 33795"/>
              <a:gd name="connsiteY2" fmla="*/ 0 h 19086"/>
              <a:gd name="connsiteX3" fmla="*/ 33795 w 33795"/>
              <a:gd name="connsiteY3" fmla="*/ 19086 h 19086"/>
              <a:gd name="connsiteX4" fmla="*/ 2 w 33795"/>
              <a:gd name="connsiteY4" fmla="*/ 19063 h 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95" h="19086">
                <a:moveTo>
                  <a:pt x="2" y="19063"/>
                </a:moveTo>
                <a:cubicBezTo>
                  <a:pt x="8" y="17397"/>
                  <a:pt x="-4" y="8374"/>
                  <a:pt x="2" y="6708"/>
                </a:cubicBezTo>
                <a:lnTo>
                  <a:pt x="33778" y="0"/>
                </a:lnTo>
                <a:cubicBezTo>
                  <a:pt x="33795" y="5400"/>
                  <a:pt x="33778" y="13686"/>
                  <a:pt x="33795" y="19086"/>
                </a:cubicBezTo>
                <a:lnTo>
                  <a:pt x="2" y="19063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8" name="Rectangle 32">
            <a:extLst>
              <a:ext uri="{FF2B5EF4-FFF2-40B4-BE49-F238E27FC236}">
                <a16:creationId xmlns:a16="http://schemas.microsoft.com/office/drawing/2014/main" id="{F0A448D6-ADF8-8D4A-92B8-D0FF8DA11BB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8976319" y="-3341"/>
            <a:ext cx="3218230" cy="1809464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21" h="2258353">
                <a:moveTo>
                  <a:pt x="0" y="1147103"/>
                </a:moveTo>
                <a:lnTo>
                  <a:pt x="4356100" y="0"/>
                </a:lnTo>
                <a:cubicBezTo>
                  <a:pt x="4360333" y="751726"/>
                  <a:pt x="4351867" y="1506627"/>
                  <a:pt x="4356100" y="2258353"/>
                </a:cubicBezTo>
                <a:lnTo>
                  <a:pt x="0" y="1147103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45436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79910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82502"/>
                  <a:pt x="5740" y="6179685"/>
                </a:cubicBezTo>
                <a:cubicBezTo>
                  <a:pt x="-6620" y="620244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2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in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2B983-C682-4DE8-A1D2-4A60AF2B5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41DCBA2D-C8E0-47DF-A255-D3F0FA0D166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F8969E3F-BBCA-4BAD-9127-9D3DD9D63A23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02DDAE2B-DB27-4158-BA32-19CF9A4F68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297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ad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EF987A-1F58-4D79-B698-CD44E31E9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7045" y="953780"/>
            <a:ext cx="12201621" cy="5907855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2006"/>
              <a:gd name="connsiteY0" fmla="*/ 1497924 h 4405468"/>
              <a:gd name="connsiteX1" fmla="*/ 6836720 w 9152006"/>
              <a:gd name="connsiteY1" fmla="*/ 0 h 4405468"/>
              <a:gd name="connsiteX2" fmla="*/ 9151995 w 9152006"/>
              <a:gd name="connsiteY2" fmla="*/ 4405468 h 4405468"/>
              <a:gd name="connsiteX3" fmla="*/ 0 w 9152006"/>
              <a:gd name="connsiteY3" fmla="*/ 2794535 h 4405468"/>
              <a:gd name="connsiteX4" fmla="*/ 1307 w 9152006"/>
              <a:gd name="connsiteY4" fmla="*/ 1497924 h 4405468"/>
              <a:gd name="connsiteX0" fmla="*/ 1307 w 9153168"/>
              <a:gd name="connsiteY0" fmla="*/ 639365 h 3546909"/>
              <a:gd name="connsiteX1" fmla="*/ 9145405 w 9153168"/>
              <a:gd name="connsiteY1" fmla="*/ 0 h 3546909"/>
              <a:gd name="connsiteX2" fmla="*/ 9151995 w 9153168"/>
              <a:gd name="connsiteY2" fmla="*/ 3546909 h 3546909"/>
              <a:gd name="connsiteX3" fmla="*/ 0 w 9153168"/>
              <a:gd name="connsiteY3" fmla="*/ 1935976 h 3546909"/>
              <a:gd name="connsiteX4" fmla="*/ 1307 w 9153168"/>
              <a:gd name="connsiteY4" fmla="*/ 639365 h 3546909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263203 h 4664500"/>
              <a:gd name="connsiteX1" fmla="*/ 9145405 w 9153168"/>
              <a:gd name="connsiteY1" fmla="*/ 1117591 h 4664500"/>
              <a:gd name="connsiteX2" fmla="*/ 9151995 w 9153168"/>
              <a:gd name="connsiteY2" fmla="*/ 4664500 h 4664500"/>
              <a:gd name="connsiteX3" fmla="*/ 0 w 9153168"/>
              <a:gd name="connsiteY3" fmla="*/ 3053567 h 4664500"/>
              <a:gd name="connsiteX4" fmla="*/ 6812192 w 9153168"/>
              <a:gd name="connsiteY4" fmla="*/ 263203 h 4664500"/>
              <a:gd name="connsiteX0" fmla="*/ 6812192 w 9153168"/>
              <a:gd name="connsiteY0" fmla="*/ 0 h 4401297"/>
              <a:gd name="connsiteX1" fmla="*/ 9145405 w 9153168"/>
              <a:gd name="connsiteY1" fmla="*/ 854388 h 4401297"/>
              <a:gd name="connsiteX2" fmla="*/ 9151995 w 9153168"/>
              <a:gd name="connsiteY2" fmla="*/ 4401297 h 4401297"/>
              <a:gd name="connsiteX3" fmla="*/ 0 w 9153168"/>
              <a:gd name="connsiteY3" fmla="*/ 2790364 h 4401297"/>
              <a:gd name="connsiteX4" fmla="*/ 6812192 w 9153168"/>
              <a:gd name="connsiteY4" fmla="*/ 0 h 440129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2940"/>
              <a:gd name="connsiteY0" fmla="*/ 0 h 4415257"/>
              <a:gd name="connsiteX1" fmla="*/ 9140170 w 9152940"/>
              <a:gd name="connsiteY1" fmla="*/ 868348 h 4415257"/>
              <a:gd name="connsiteX2" fmla="*/ 9151995 w 9152940"/>
              <a:gd name="connsiteY2" fmla="*/ 4415257 h 4415257"/>
              <a:gd name="connsiteX3" fmla="*/ 0 w 9152940"/>
              <a:gd name="connsiteY3" fmla="*/ 2804324 h 4415257"/>
              <a:gd name="connsiteX4" fmla="*/ 6843603 w 9152940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1367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27897 w 9153168"/>
              <a:gd name="connsiteY0" fmla="*/ 0 h 4408274"/>
              <a:gd name="connsiteX1" fmla="*/ 9145405 w 9153168"/>
              <a:gd name="connsiteY1" fmla="*/ 854384 h 4408274"/>
              <a:gd name="connsiteX2" fmla="*/ 9151995 w 9153168"/>
              <a:gd name="connsiteY2" fmla="*/ 4408274 h 4408274"/>
              <a:gd name="connsiteX3" fmla="*/ 0 w 9153168"/>
              <a:gd name="connsiteY3" fmla="*/ 2797341 h 4408274"/>
              <a:gd name="connsiteX4" fmla="*/ 6827897 w 9153168"/>
              <a:gd name="connsiteY4" fmla="*/ 0 h 4408274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0 w 9153168"/>
              <a:gd name="connsiteY3" fmla="*/ 2797341 h 5926359"/>
              <a:gd name="connsiteX4" fmla="*/ 6827897 w 9153168"/>
              <a:gd name="connsiteY4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328124 w 9153168"/>
              <a:gd name="connsiteY3" fmla="*/ 2909193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7112 w 9153168"/>
              <a:gd name="connsiteY3" fmla="*/ 5896706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27897 w 9153168"/>
              <a:gd name="connsiteY0" fmla="*/ 0 h 5926359"/>
              <a:gd name="connsiteX1" fmla="*/ 9145405 w 9153168"/>
              <a:gd name="connsiteY1" fmla="*/ 854384 h 5926359"/>
              <a:gd name="connsiteX2" fmla="*/ 9151995 w 9153168"/>
              <a:gd name="connsiteY2" fmla="*/ 5926359 h 5926359"/>
              <a:gd name="connsiteX3" fmla="*/ 49848 w 9153168"/>
              <a:gd name="connsiteY3" fmla="*/ 5861419 h 5926359"/>
              <a:gd name="connsiteX4" fmla="*/ 0 w 9153168"/>
              <a:gd name="connsiteY4" fmla="*/ 2797341 h 5926359"/>
              <a:gd name="connsiteX5" fmla="*/ 6827897 w 9153168"/>
              <a:gd name="connsiteY5" fmla="*/ 0 h 5926359"/>
              <a:gd name="connsiteX0" fmla="*/ 6833366 w 9158637"/>
              <a:gd name="connsiteY0" fmla="*/ 0 h 5926359"/>
              <a:gd name="connsiteX1" fmla="*/ 9150874 w 9158637"/>
              <a:gd name="connsiteY1" fmla="*/ 854384 h 5926359"/>
              <a:gd name="connsiteX2" fmla="*/ 9157464 w 9158637"/>
              <a:gd name="connsiteY2" fmla="*/ 5926359 h 5926359"/>
              <a:gd name="connsiteX3" fmla="*/ 371 w 9158637"/>
              <a:gd name="connsiteY3" fmla="*/ 5902136 h 5926359"/>
              <a:gd name="connsiteX4" fmla="*/ 5469 w 9158637"/>
              <a:gd name="connsiteY4" fmla="*/ 2797341 h 5926359"/>
              <a:gd name="connsiteX5" fmla="*/ 6833366 w 9158637"/>
              <a:gd name="connsiteY5" fmla="*/ 0 h 5926359"/>
              <a:gd name="connsiteX0" fmla="*/ 6833366 w 9239113"/>
              <a:gd name="connsiteY0" fmla="*/ 0 h 6007791"/>
              <a:gd name="connsiteX1" fmla="*/ 9150874 w 9239113"/>
              <a:gd name="connsiteY1" fmla="*/ 854384 h 6007791"/>
              <a:gd name="connsiteX2" fmla="*/ 9238865 w 9239113"/>
              <a:gd name="connsiteY2" fmla="*/ 6007791 h 6007791"/>
              <a:gd name="connsiteX3" fmla="*/ 371 w 9239113"/>
              <a:gd name="connsiteY3" fmla="*/ 5902136 h 6007791"/>
              <a:gd name="connsiteX4" fmla="*/ 5469 w 9239113"/>
              <a:gd name="connsiteY4" fmla="*/ 2797341 h 6007791"/>
              <a:gd name="connsiteX5" fmla="*/ 6833366 w 9239113"/>
              <a:gd name="connsiteY5" fmla="*/ 0 h 6007791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2136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4518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  <a:gd name="connsiteX0" fmla="*/ 6833366 w 9151216"/>
              <a:gd name="connsiteY0" fmla="*/ 0 h 5910073"/>
              <a:gd name="connsiteX1" fmla="*/ 9150874 w 9151216"/>
              <a:gd name="connsiteY1" fmla="*/ 854384 h 5910073"/>
              <a:gd name="connsiteX2" fmla="*/ 9149324 w 9151216"/>
              <a:gd name="connsiteY2" fmla="*/ 5910073 h 5910073"/>
              <a:gd name="connsiteX3" fmla="*/ 371 w 9151216"/>
              <a:gd name="connsiteY3" fmla="*/ 5909282 h 5910073"/>
              <a:gd name="connsiteX4" fmla="*/ 5469 w 9151216"/>
              <a:gd name="connsiteY4" fmla="*/ 2797341 h 5910073"/>
              <a:gd name="connsiteX5" fmla="*/ 6833366 w 9151216"/>
              <a:gd name="connsiteY5" fmla="*/ 0 h 59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216" h="5910073">
                <a:moveTo>
                  <a:pt x="6833366" y="0"/>
                </a:moveTo>
                <a:lnTo>
                  <a:pt x="9150874" y="854384"/>
                </a:lnTo>
                <a:cubicBezTo>
                  <a:pt x="9145012" y="2471721"/>
                  <a:pt x="9155186" y="4292736"/>
                  <a:pt x="9149324" y="5910073"/>
                </a:cubicBezTo>
                <a:lnTo>
                  <a:pt x="371" y="5909282"/>
                </a:lnTo>
                <a:cubicBezTo>
                  <a:pt x="-2000" y="4876160"/>
                  <a:pt x="7840" y="3830463"/>
                  <a:pt x="5469" y="2797341"/>
                </a:cubicBezTo>
                <a:lnTo>
                  <a:pt x="6833366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                                                                                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9" name="Dreieck 29">
            <a:extLst>
              <a:ext uri="{FF2B5EF4-FFF2-40B4-BE49-F238E27FC236}">
                <a16:creationId xmlns:a16="http://schemas.microsoft.com/office/drawing/2014/main" id="{8753AEE6-D490-9F41-8C35-4FFC315F1F21}"/>
              </a:ext>
            </a:extLst>
          </p:cNvPr>
          <p:cNvSpPr/>
          <p:nvPr userDrawn="1"/>
        </p:nvSpPr>
        <p:spPr>
          <a:xfrm>
            <a:off x="9084339" y="-3341"/>
            <a:ext cx="3110237" cy="1817000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  <a:gd name="connsiteX0" fmla="*/ 0 w 4190662"/>
              <a:gd name="connsiteY0" fmla="*/ 1190996 h 2258353"/>
              <a:gd name="connsiteX1" fmla="*/ 4189441 w 4190662"/>
              <a:gd name="connsiteY1" fmla="*/ 0 h 2258353"/>
              <a:gd name="connsiteX2" fmla="*/ 4189441 w 4190662"/>
              <a:gd name="connsiteY2" fmla="*/ 2258353 h 2258353"/>
              <a:gd name="connsiteX3" fmla="*/ 0 w 4190662"/>
              <a:gd name="connsiteY3" fmla="*/ 1190996 h 2258353"/>
              <a:gd name="connsiteX0" fmla="*/ 0 w 4190662"/>
              <a:gd name="connsiteY0" fmla="*/ 1190996 h 2267759"/>
              <a:gd name="connsiteX1" fmla="*/ 4189441 w 4190662"/>
              <a:gd name="connsiteY1" fmla="*/ 0 h 2267759"/>
              <a:gd name="connsiteX2" fmla="*/ 4189441 w 4190662"/>
              <a:gd name="connsiteY2" fmla="*/ 2267759 h 2267759"/>
              <a:gd name="connsiteX3" fmla="*/ 0 w 4190662"/>
              <a:gd name="connsiteY3" fmla="*/ 1190996 h 2267759"/>
              <a:gd name="connsiteX0" fmla="*/ 0 w 4211069"/>
              <a:gd name="connsiteY0" fmla="*/ 1190997 h 2267759"/>
              <a:gd name="connsiteX1" fmla="*/ 4209848 w 4211069"/>
              <a:gd name="connsiteY1" fmla="*/ 0 h 2267759"/>
              <a:gd name="connsiteX2" fmla="*/ 4209848 w 4211069"/>
              <a:gd name="connsiteY2" fmla="*/ 2267759 h 2267759"/>
              <a:gd name="connsiteX3" fmla="*/ 0 w 4211069"/>
              <a:gd name="connsiteY3" fmla="*/ 1190997 h 22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069" h="2267759">
                <a:moveTo>
                  <a:pt x="0" y="1190997"/>
                </a:moveTo>
                <a:cubicBezTo>
                  <a:pt x="1452033" y="808629"/>
                  <a:pt x="2757815" y="382368"/>
                  <a:pt x="4209848" y="0"/>
                </a:cubicBezTo>
                <a:cubicBezTo>
                  <a:pt x="4214081" y="751726"/>
                  <a:pt x="4205615" y="1516033"/>
                  <a:pt x="4209848" y="2267759"/>
                </a:cubicBezTo>
                <a:lnTo>
                  <a:pt x="0" y="1190997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reieck 28">
            <a:extLst>
              <a:ext uri="{FF2B5EF4-FFF2-40B4-BE49-F238E27FC236}">
                <a16:creationId xmlns:a16="http://schemas.microsoft.com/office/drawing/2014/main" id="{326A3EF6-9854-D94F-8AA8-9EFC00A8DAC1}"/>
              </a:ext>
            </a:extLst>
          </p:cNvPr>
          <p:cNvSpPr/>
          <p:nvPr userDrawn="1"/>
        </p:nvSpPr>
        <p:spPr>
          <a:xfrm>
            <a:off x="-2193" y="2434"/>
            <a:ext cx="12192213" cy="3755483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96487"/>
              <a:gd name="connsiteX1" fmla="*/ 20116956 w 20116956"/>
              <a:gd name="connsiteY1" fmla="*/ 0 h 6196487"/>
              <a:gd name="connsiteX2" fmla="*/ 5740 w 20116956"/>
              <a:gd name="connsiteY2" fmla="*/ 6196265 h 6196487"/>
              <a:gd name="connsiteX3" fmla="*/ 3618 w 20116956"/>
              <a:gd name="connsiteY3" fmla="*/ 3996604 h 619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96487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99082"/>
                  <a:pt x="5740" y="6196265"/>
                </a:cubicBezTo>
                <a:cubicBezTo>
                  <a:pt x="-6620" y="621902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56B7E039-765B-4789-AB47-2FF4B80E6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624" y="6566194"/>
            <a:ext cx="475142" cy="317972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5DF9F7AE-D34C-455F-8169-D49314E24055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5702098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section</a:t>
            </a:r>
            <a:r>
              <a:rPr lang="de-DE" noProof="0"/>
              <a:t> </a:t>
            </a:r>
            <a:r>
              <a:rPr lang="de-DE" noProof="0" err="1"/>
              <a:t>heading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3721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Cyber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152A3-7B17-48FD-9DBD-50E312EED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BF985FDB-0A0D-408D-85D6-42846585869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FFD09B00-D30C-44D3-A421-250DDAA09B5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A3F535F2-BA17-443B-8B38-3D03ED41F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74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CB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9067F-37C6-4956-9C68-ED685DD3B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F6DD9E3A-BCC7-42B6-836E-B78FD499B36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2B172222-8BE6-45CA-A3CF-964F88882919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EE7DD4DF-08B2-4834-93D1-047ECFBB79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73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ad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3" name="Dreieck 29">
            <a:extLst>
              <a:ext uri="{FF2B5EF4-FFF2-40B4-BE49-F238E27FC236}">
                <a16:creationId xmlns:a16="http://schemas.microsoft.com/office/drawing/2014/main" id="{FE814545-D836-FF41-85B4-AEEDAC7610CC}"/>
              </a:ext>
            </a:extLst>
          </p:cNvPr>
          <p:cNvSpPr/>
          <p:nvPr userDrawn="1"/>
        </p:nvSpPr>
        <p:spPr>
          <a:xfrm>
            <a:off x="8976319" y="-3341"/>
            <a:ext cx="3213701" cy="1809464"/>
          </a:xfrm>
          <a:custGeom>
            <a:avLst/>
            <a:gdLst>
              <a:gd name="connsiteX0" fmla="*/ 0 w 990600"/>
              <a:gd name="connsiteY0" fmla="*/ 1270928 h 1270928"/>
              <a:gd name="connsiteX1" fmla="*/ 495300 w 990600"/>
              <a:gd name="connsiteY1" fmla="*/ 0 h 1270928"/>
              <a:gd name="connsiteX2" fmla="*/ 990600 w 990600"/>
              <a:gd name="connsiteY2" fmla="*/ 1270928 h 1270928"/>
              <a:gd name="connsiteX3" fmla="*/ 0 w 990600"/>
              <a:gd name="connsiteY3" fmla="*/ 1270928 h 1270928"/>
              <a:gd name="connsiteX0" fmla="*/ 0 w 2876550"/>
              <a:gd name="connsiteY0" fmla="*/ 1921803 h 1921803"/>
              <a:gd name="connsiteX1" fmla="*/ 2876550 w 2876550"/>
              <a:gd name="connsiteY1" fmla="*/ 0 h 1921803"/>
              <a:gd name="connsiteX2" fmla="*/ 990600 w 2876550"/>
              <a:gd name="connsiteY2" fmla="*/ 1921803 h 1921803"/>
              <a:gd name="connsiteX3" fmla="*/ 0 w 2876550"/>
              <a:gd name="connsiteY3" fmla="*/ 1921803 h 1921803"/>
              <a:gd name="connsiteX0" fmla="*/ 0 w 2889250"/>
              <a:gd name="connsiteY0" fmla="*/ 1921803 h 2255178"/>
              <a:gd name="connsiteX1" fmla="*/ 2876550 w 2889250"/>
              <a:gd name="connsiteY1" fmla="*/ 0 h 2255178"/>
              <a:gd name="connsiteX2" fmla="*/ 2889250 w 2889250"/>
              <a:gd name="connsiteY2" fmla="*/ 2255178 h 2255178"/>
              <a:gd name="connsiteX3" fmla="*/ 0 w 2889250"/>
              <a:gd name="connsiteY3" fmla="*/ 1921803 h 2255178"/>
              <a:gd name="connsiteX0" fmla="*/ 0 w 4356100"/>
              <a:gd name="connsiteY0" fmla="*/ 1143928 h 2255178"/>
              <a:gd name="connsiteX1" fmla="*/ 4343400 w 4356100"/>
              <a:gd name="connsiteY1" fmla="*/ 0 h 2255178"/>
              <a:gd name="connsiteX2" fmla="*/ 4356100 w 4356100"/>
              <a:gd name="connsiteY2" fmla="*/ 2255178 h 2255178"/>
              <a:gd name="connsiteX3" fmla="*/ 0 w 4356100"/>
              <a:gd name="connsiteY3" fmla="*/ 1143928 h 2255178"/>
              <a:gd name="connsiteX0" fmla="*/ 0 w 4357321"/>
              <a:gd name="connsiteY0" fmla="*/ 1147103 h 2258353"/>
              <a:gd name="connsiteX1" fmla="*/ 4356100 w 4357321"/>
              <a:gd name="connsiteY1" fmla="*/ 0 h 2258353"/>
              <a:gd name="connsiteX2" fmla="*/ 4356100 w 4357321"/>
              <a:gd name="connsiteY2" fmla="*/ 2258353 h 2258353"/>
              <a:gd name="connsiteX3" fmla="*/ 0 w 4357321"/>
              <a:gd name="connsiteY3" fmla="*/ 1147103 h 22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321" h="2258353">
                <a:moveTo>
                  <a:pt x="0" y="1147103"/>
                </a:moveTo>
                <a:lnTo>
                  <a:pt x="4356100" y="0"/>
                </a:lnTo>
                <a:cubicBezTo>
                  <a:pt x="4360333" y="751726"/>
                  <a:pt x="4351867" y="1506627"/>
                  <a:pt x="4356100" y="2258353"/>
                </a:cubicBezTo>
                <a:lnTo>
                  <a:pt x="0" y="1147103"/>
                </a:lnTo>
                <a:close/>
              </a:path>
            </a:pathLst>
          </a:custGeom>
          <a:solidFill>
            <a:srgbClr val="25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reieck 28">
            <a:extLst>
              <a:ext uri="{FF2B5EF4-FFF2-40B4-BE49-F238E27FC236}">
                <a16:creationId xmlns:a16="http://schemas.microsoft.com/office/drawing/2014/main" id="{21AD84C6-C428-5242-9CAD-4F7FFCB07329}"/>
              </a:ext>
            </a:extLst>
          </p:cNvPr>
          <p:cNvSpPr/>
          <p:nvPr userDrawn="1"/>
        </p:nvSpPr>
        <p:spPr>
          <a:xfrm>
            <a:off x="-2193" y="2434"/>
            <a:ext cx="12192213" cy="3745436"/>
          </a:xfrm>
          <a:custGeom>
            <a:avLst/>
            <a:gdLst>
              <a:gd name="connsiteX0" fmla="*/ 0 w 1676400"/>
              <a:gd name="connsiteY0" fmla="*/ 1905000 h 1905000"/>
              <a:gd name="connsiteX1" fmla="*/ 838200 w 1676400"/>
              <a:gd name="connsiteY1" fmla="*/ 0 h 1905000"/>
              <a:gd name="connsiteX2" fmla="*/ 1676400 w 1676400"/>
              <a:gd name="connsiteY2" fmla="*/ 1905000 h 1905000"/>
              <a:gd name="connsiteX3" fmla="*/ 0 w 1676400"/>
              <a:gd name="connsiteY3" fmla="*/ 1905000 h 1905000"/>
              <a:gd name="connsiteX0" fmla="*/ 0 w 10896600"/>
              <a:gd name="connsiteY0" fmla="*/ 3256722 h 3256722"/>
              <a:gd name="connsiteX1" fmla="*/ 10896600 w 10896600"/>
              <a:gd name="connsiteY1" fmla="*/ 0 h 3256722"/>
              <a:gd name="connsiteX2" fmla="*/ 1676400 w 10896600"/>
              <a:gd name="connsiteY2" fmla="*/ 3256722 h 3256722"/>
              <a:gd name="connsiteX3" fmla="*/ 0 w 10896600"/>
              <a:gd name="connsiteY3" fmla="*/ 3256722 h 3256722"/>
              <a:gd name="connsiteX0" fmla="*/ 0 w 17800983"/>
              <a:gd name="connsiteY0" fmla="*/ 3137452 h 3256722"/>
              <a:gd name="connsiteX1" fmla="*/ 17800983 w 17800983"/>
              <a:gd name="connsiteY1" fmla="*/ 0 h 3256722"/>
              <a:gd name="connsiteX2" fmla="*/ 8580783 w 17800983"/>
              <a:gd name="connsiteY2" fmla="*/ 3256722 h 3256722"/>
              <a:gd name="connsiteX3" fmla="*/ 0 w 17800983"/>
              <a:gd name="connsiteY3" fmla="*/ 3137452 h 3256722"/>
              <a:gd name="connsiteX0" fmla="*/ 0 w 17800983"/>
              <a:gd name="connsiteY0" fmla="*/ 3137452 h 4992757"/>
              <a:gd name="connsiteX1" fmla="*/ 17800983 w 17800983"/>
              <a:gd name="connsiteY1" fmla="*/ 0 h 4992757"/>
              <a:gd name="connsiteX2" fmla="*/ 178905 w 17800983"/>
              <a:gd name="connsiteY2" fmla="*/ 4992757 h 4992757"/>
              <a:gd name="connsiteX3" fmla="*/ 0 w 17800983"/>
              <a:gd name="connsiteY3" fmla="*/ 3137452 h 4992757"/>
              <a:gd name="connsiteX0" fmla="*/ 0 w 19925059"/>
              <a:gd name="connsiteY0" fmla="*/ 3480352 h 5335657"/>
              <a:gd name="connsiteX1" fmla="*/ 19925059 w 19925059"/>
              <a:gd name="connsiteY1" fmla="*/ 0 h 5335657"/>
              <a:gd name="connsiteX2" fmla="*/ 178905 w 19925059"/>
              <a:gd name="connsiteY2" fmla="*/ 5335657 h 5335657"/>
              <a:gd name="connsiteX3" fmla="*/ 0 w 19925059"/>
              <a:gd name="connsiteY3" fmla="*/ 3480352 h 5335657"/>
              <a:gd name="connsiteX0" fmla="*/ 0 w 20102859"/>
              <a:gd name="connsiteY0" fmla="*/ 3766102 h 5335657"/>
              <a:gd name="connsiteX1" fmla="*/ 20102859 w 20102859"/>
              <a:gd name="connsiteY1" fmla="*/ 0 h 5335657"/>
              <a:gd name="connsiteX2" fmla="*/ 356705 w 20102859"/>
              <a:gd name="connsiteY2" fmla="*/ 5335657 h 5335657"/>
              <a:gd name="connsiteX3" fmla="*/ 0 w 20102859"/>
              <a:gd name="connsiteY3" fmla="*/ 3766102 h 5335657"/>
              <a:gd name="connsiteX0" fmla="*/ 0 w 20102859"/>
              <a:gd name="connsiteY0" fmla="*/ 3766102 h 5272157"/>
              <a:gd name="connsiteX1" fmla="*/ 20102859 w 20102859"/>
              <a:gd name="connsiteY1" fmla="*/ 0 h 5272157"/>
              <a:gd name="connsiteX2" fmla="*/ 4280 w 20102859"/>
              <a:gd name="connsiteY2" fmla="*/ 5272157 h 5272157"/>
              <a:gd name="connsiteX3" fmla="*/ 0 w 20102859"/>
              <a:gd name="connsiteY3" fmla="*/ 3766102 h 5272157"/>
              <a:gd name="connsiteX0" fmla="*/ 3340 w 20106199"/>
              <a:gd name="connsiteY0" fmla="*/ 3766102 h 6174446"/>
              <a:gd name="connsiteX1" fmla="*/ 20106199 w 20106199"/>
              <a:gd name="connsiteY1" fmla="*/ 0 h 6174446"/>
              <a:gd name="connsiteX2" fmla="*/ 223 w 20106199"/>
              <a:gd name="connsiteY2" fmla="*/ 6174446 h 6174446"/>
              <a:gd name="connsiteX3" fmla="*/ 3340 w 20106199"/>
              <a:gd name="connsiteY3" fmla="*/ 3766102 h 6174446"/>
              <a:gd name="connsiteX0" fmla="*/ 0 w 20102859"/>
              <a:gd name="connsiteY0" fmla="*/ 3766102 h 6127298"/>
              <a:gd name="connsiteX1" fmla="*/ 20102859 w 20102859"/>
              <a:gd name="connsiteY1" fmla="*/ 0 h 6127298"/>
              <a:gd name="connsiteX2" fmla="*/ 91179 w 20102859"/>
              <a:gd name="connsiteY2" fmla="*/ 6127298 h 6127298"/>
              <a:gd name="connsiteX3" fmla="*/ 0 w 20102859"/>
              <a:gd name="connsiteY3" fmla="*/ 3766102 h 6127298"/>
              <a:gd name="connsiteX0" fmla="*/ 0 w 20102859"/>
              <a:gd name="connsiteY0" fmla="*/ 3766102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3766102 h 6211117"/>
              <a:gd name="connsiteX0" fmla="*/ 92192 w 20100754"/>
              <a:gd name="connsiteY0" fmla="*/ 4625248 h 6211117"/>
              <a:gd name="connsiteX1" fmla="*/ 20100754 w 20100754"/>
              <a:gd name="connsiteY1" fmla="*/ 0 h 6211117"/>
              <a:gd name="connsiteX2" fmla="*/ 17 w 20100754"/>
              <a:gd name="connsiteY2" fmla="*/ 6211117 h 6211117"/>
              <a:gd name="connsiteX3" fmla="*/ 92192 w 20100754"/>
              <a:gd name="connsiteY3" fmla="*/ 4625248 h 6211117"/>
              <a:gd name="connsiteX0" fmla="*/ 0 w 20102859"/>
              <a:gd name="connsiteY0" fmla="*/ 4028036 h 6211117"/>
              <a:gd name="connsiteX1" fmla="*/ 20102859 w 20102859"/>
              <a:gd name="connsiteY1" fmla="*/ 0 h 6211117"/>
              <a:gd name="connsiteX2" fmla="*/ 2122 w 20102859"/>
              <a:gd name="connsiteY2" fmla="*/ 6211117 h 6211117"/>
              <a:gd name="connsiteX3" fmla="*/ 0 w 20102859"/>
              <a:gd name="connsiteY3" fmla="*/ 4028036 h 6211117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5"/>
              <a:gd name="connsiteX1" fmla="*/ 20113338 w 20113338"/>
              <a:gd name="connsiteY1" fmla="*/ 0 h 6179685"/>
              <a:gd name="connsiteX2" fmla="*/ 2122 w 20113338"/>
              <a:gd name="connsiteY2" fmla="*/ 6179685 h 6179685"/>
              <a:gd name="connsiteX3" fmla="*/ 0 w 20113338"/>
              <a:gd name="connsiteY3" fmla="*/ 3996604 h 6179685"/>
              <a:gd name="connsiteX0" fmla="*/ 0 w 20113338"/>
              <a:gd name="connsiteY0" fmla="*/ 3996604 h 6179687"/>
              <a:gd name="connsiteX1" fmla="*/ 20113338 w 20113338"/>
              <a:gd name="connsiteY1" fmla="*/ 0 h 6179687"/>
              <a:gd name="connsiteX2" fmla="*/ 2122 w 20113338"/>
              <a:gd name="connsiteY2" fmla="*/ 6179685 h 6179687"/>
              <a:gd name="connsiteX3" fmla="*/ 0 w 20113338"/>
              <a:gd name="connsiteY3" fmla="*/ 3996604 h 6179687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  <a:gd name="connsiteX0" fmla="*/ 3618 w 20116956"/>
              <a:gd name="connsiteY0" fmla="*/ 3996604 h 6179910"/>
              <a:gd name="connsiteX1" fmla="*/ 20116956 w 20116956"/>
              <a:gd name="connsiteY1" fmla="*/ 0 h 6179910"/>
              <a:gd name="connsiteX2" fmla="*/ 5740 w 20116956"/>
              <a:gd name="connsiteY2" fmla="*/ 6179685 h 6179910"/>
              <a:gd name="connsiteX3" fmla="*/ 3618 w 20116956"/>
              <a:gd name="connsiteY3" fmla="*/ 3996604 h 61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956" h="6179910">
                <a:moveTo>
                  <a:pt x="3618" y="3996604"/>
                </a:moveTo>
                <a:lnTo>
                  <a:pt x="20116956" y="0"/>
                </a:lnTo>
                <a:cubicBezTo>
                  <a:pt x="20109074" y="2194"/>
                  <a:pt x="-7557" y="6182502"/>
                  <a:pt x="5740" y="6179685"/>
                </a:cubicBezTo>
                <a:cubicBezTo>
                  <a:pt x="-6620" y="6202449"/>
                  <a:pt x="5045" y="4498622"/>
                  <a:pt x="3618" y="3996604"/>
                </a:cubicBezTo>
                <a:close/>
              </a:path>
            </a:pathLst>
          </a:custGeom>
          <a:solidFill>
            <a:srgbClr val="F7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855CBC0-2618-A044-B507-CE21389F5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47" y="953780"/>
            <a:ext cx="12204224" cy="4406620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2006"/>
              <a:gd name="connsiteY0" fmla="*/ 1497924 h 4405468"/>
              <a:gd name="connsiteX1" fmla="*/ 6836720 w 9152006"/>
              <a:gd name="connsiteY1" fmla="*/ 0 h 4405468"/>
              <a:gd name="connsiteX2" fmla="*/ 9151995 w 9152006"/>
              <a:gd name="connsiteY2" fmla="*/ 4405468 h 4405468"/>
              <a:gd name="connsiteX3" fmla="*/ 0 w 9152006"/>
              <a:gd name="connsiteY3" fmla="*/ 2794535 h 4405468"/>
              <a:gd name="connsiteX4" fmla="*/ 1307 w 9152006"/>
              <a:gd name="connsiteY4" fmla="*/ 1497924 h 4405468"/>
              <a:gd name="connsiteX0" fmla="*/ 1307 w 9153168"/>
              <a:gd name="connsiteY0" fmla="*/ 639365 h 3546909"/>
              <a:gd name="connsiteX1" fmla="*/ 9145405 w 9153168"/>
              <a:gd name="connsiteY1" fmla="*/ 0 h 3546909"/>
              <a:gd name="connsiteX2" fmla="*/ 9151995 w 9153168"/>
              <a:gd name="connsiteY2" fmla="*/ 3546909 h 3546909"/>
              <a:gd name="connsiteX3" fmla="*/ 0 w 9153168"/>
              <a:gd name="connsiteY3" fmla="*/ 1935976 h 3546909"/>
              <a:gd name="connsiteX4" fmla="*/ 1307 w 9153168"/>
              <a:gd name="connsiteY4" fmla="*/ 639365 h 3546909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167345 h 4568642"/>
              <a:gd name="connsiteX1" fmla="*/ 9145405 w 9153168"/>
              <a:gd name="connsiteY1" fmla="*/ 1021733 h 4568642"/>
              <a:gd name="connsiteX2" fmla="*/ 9151995 w 9153168"/>
              <a:gd name="connsiteY2" fmla="*/ 4568642 h 4568642"/>
              <a:gd name="connsiteX3" fmla="*/ 0 w 9153168"/>
              <a:gd name="connsiteY3" fmla="*/ 2957709 h 4568642"/>
              <a:gd name="connsiteX4" fmla="*/ 6812192 w 9153168"/>
              <a:gd name="connsiteY4" fmla="*/ 167345 h 4568642"/>
              <a:gd name="connsiteX0" fmla="*/ 6812192 w 9153168"/>
              <a:gd name="connsiteY0" fmla="*/ 263203 h 4664500"/>
              <a:gd name="connsiteX1" fmla="*/ 9145405 w 9153168"/>
              <a:gd name="connsiteY1" fmla="*/ 1117591 h 4664500"/>
              <a:gd name="connsiteX2" fmla="*/ 9151995 w 9153168"/>
              <a:gd name="connsiteY2" fmla="*/ 4664500 h 4664500"/>
              <a:gd name="connsiteX3" fmla="*/ 0 w 9153168"/>
              <a:gd name="connsiteY3" fmla="*/ 3053567 h 4664500"/>
              <a:gd name="connsiteX4" fmla="*/ 6812192 w 9153168"/>
              <a:gd name="connsiteY4" fmla="*/ 263203 h 4664500"/>
              <a:gd name="connsiteX0" fmla="*/ 6812192 w 9153168"/>
              <a:gd name="connsiteY0" fmla="*/ 0 h 4401297"/>
              <a:gd name="connsiteX1" fmla="*/ 9145405 w 9153168"/>
              <a:gd name="connsiteY1" fmla="*/ 854388 h 4401297"/>
              <a:gd name="connsiteX2" fmla="*/ 9151995 w 9153168"/>
              <a:gd name="connsiteY2" fmla="*/ 4401297 h 4401297"/>
              <a:gd name="connsiteX3" fmla="*/ 0 w 9153168"/>
              <a:gd name="connsiteY3" fmla="*/ 2790364 h 4401297"/>
              <a:gd name="connsiteX4" fmla="*/ 6812192 w 9153168"/>
              <a:gd name="connsiteY4" fmla="*/ 0 h 440129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8348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43603 w 9152940"/>
              <a:gd name="connsiteY0" fmla="*/ 0 h 4415257"/>
              <a:gd name="connsiteX1" fmla="*/ 9140170 w 9152940"/>
              <a:gd name="connsiteY1" fmla="*/ 868348 h 4415257"/>
              <a:gd name="connsiteX2" fmla="*/ 9151995 w 9152940"/>
              <a:gd name="connsiteY2" fmla="*/ 4415257 h 4415257"/>
              <a:gd name="connsiteX3" fmla="*/ 0 w 9152940"/>
              <a:gd name="connsiteY3" fmla="*/ 2804324 h 4415257"/>
              <a:gd name="connsiteX4" fmla="*/ 6843603 w 9152940"/>
              <a:gd name="connsiteY4" fmla="*/ 0 h 4415257"/>
              <a:gd name="connsiteX0" fmla="*/ 6843603 w 9153168"/>
              <a:gd name="connsiteY0" fmla="*/ 0 h 4415257"/>
              <a:gd name="connsiteX1" fmla="*/ 9145405 w 9153168"/>
              <a:gd name="connsiteY1" fmla="*/ 861367 h 4415257"/>
              <a:gd name="connsiteX2" fmla="*/ 9151995 w 9153168"/>
              <a:gd name="connsiteY2" fmla="*/ 4415257 h 4415257"/>
              <a:gd name="connsiteX3" fmla="*/ 0 w 9153168"/>
              <a:gd name="connsiteY3" fmla="*/ 2804324 h 4415257"/>
              <a:gd name="connsiteX4" fmla="*/ 6843603 w 9153168"/>
              <a:gd name="connsiteY4" fmla="*/ 0 h 4415257"/>
              <a:gd name="connsiteX0" fmla="*/ 6827897 w 9153168"/>
              <a:gd name="connsiteY0" fmla="*/ 0 h 4408274"/>
              <a:gd name="connsiteX1" fmla="*/ 9145405 w 9153168"/>
              <a:gd name="connsiteY1" fmla="*/ 854384 h 4408274"/>
              <a:gd name="connsiteX2" fmla="*/ 9151995 w 9153168"/>
              <a:gd name="connsiteY2" fmla="*/ 4408274 h 4408274"/>
              <a:gd name="connsiteX3" fmla="*/ 0 w 9153168"/>
              <a:gd name="connsiteY3" fmla="*/ 2797341 h 4408274"/>
              <a:gd name="connsiteX4" fmla="*/ 6827897 w 9153168"/>
              <a:gd name="connsiteY4" fmla="*/ 0 h 44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4408274">
                <a:moveTo>
                  <a:pt x="6827897" y="0"/>
                </a:moveTo>
                <a:lnTo>
                  <a:pt x="9145405" y="854384"/>
                </a:lnTo>
                <a:cubicBezTo>
                  <a:pt x="9139543" y="2471721"/>
                  <a:pt x="9157857" y="2790937"/>
                  <a:pt x="9151995" y="4408274"/>
                </a:cubicBezTo>
                <a:lnTo>
                  <a:pt x="0" y="2797341"/>
                </a:lnTo>
                <a:lnTo>
                  <a:pt x="6827897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2434FFE3-EC8C-43E5-9326-66C832960F6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962CA213-6A96-4F3B-BD3E-E2A97CA512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DDC52523-98BE-4D51-AD16-62AAF67AC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29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780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9C2FE-80F8-42CD-8322-9DCDBC4D0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ACA16DD-B72B-8544-8CE1-048CB9E27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0" y="729662"/>
            <a:ext cx="3213568" cy="532260"/>
          </a:xfrm>
          <a:prstGeom prst="rect">
            <a:avLst/>
          </a:prstGeom>
        </p:spPr>
      </p:pic>
      <p:sp>
        <p:nvSpPr>
          <p:cNvPr id="10" name="Rectangle 32">
            <a:extLst>
              <a:ext uri="{FF2B5EF4-FFF2-40B4-BE49-F238E27FC236}">
                <a16:creationId xmlns:a16="http://schemas.microsoft.com/office/drawing/2014/main" id="{A8084DCB-50C8-BF45-AA7B-1D70591ACED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title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A9EB0610-C725-7E40-B6A9-ABFFC07A88A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27975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706F6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endParaRPr lang="de-DE" noProof="0"/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C47C1B3F-81EC-BA44-998F-EFD42F5D6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975" y="6058063"/>
            <a:ext cx="7440266" cy="2797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546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09" r:id="rId8"/>
    <p:sldLayoutId id="2147484000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66194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9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0" name="Group 39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8" name="Picture 30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1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2"/>
            <p:cNvPicPr>
              <a:picLocks noChangeAspect="1" noChangeArrowheads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B63AC4BB-9900-17D2-B117-E641DFEDFDE0}"/>
              </a:ext>
            </a:extLst>
          </p:cNvPr>
          <p:cNvSpPr/>
          <p:nvPr userDrawn="1"/>
        </p:nvSpPr>
        <p:spPr>
          <a:xfrm>
            <a:off x="1242425" y="6527799"/>
            <a:ext cx="10963629" cy="339725"/>
          </a:xfrm>
          <a:custGeom>
            <a:avLst/>
            <a:gdLst/>
            <a:ahLst/>
            <a:cxnLst/>
            <a:rect l="l" t="t" r="r" b="b"/>
            <a:pathLst>
              <a:path w="14949805" h="377190">
                <a:moveTo>
                  <a:pt x="14949199" y="0"/>
                </a:moveTo>
                <a:lnTo>
                  <a:pt x="0" y="0"/>
                </a:lnTo>
                <a:lnTo>
                  <a:pt x="0" y="376951"/>
                </a:lnTo>
                <a:lnTo>
                  <a:pt x="14949199" y="376951"/>
                </a:lnTo>
                <a:lnTo>
                  <a:pt x="14949199" y="0"/>
                </a:lnTo>
                <a:close/>
              </a:path>
            </a:pathLst>
          </a:custGeom>
          <a:solidFill>
            <a:srgbClr val="EAA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C1AC308-E169-ADEF-E71A-6B11E13D22D3}"/>
              </a:ext>
            </a:extLst>
          </p:cNvPr>
          <p:cNvSpPr/>
          <p:nvPr userDrawn="1"/>
        </p:nvSpPr>
        <p:spPr>
          <a:xfrm>
            <a:off x="7965940" y="6527800"/>
            <a:ext cx="4244348" cy="339724"/>
          </a:xfrm>
          <a:custGeom>
            <a:avLst/>
            <a:gdLst/>
            <a:ahLst/>
            <a:cxnLst/>
            <a:rect l="l" t="t" r="r" b="b"/>
            <a:pathLst>
              <a:path w="6186169" h="377190">
                <a:moveTo>
                  <a:pt x="6185874" y="0"/>
                </a:moveTo>
                <a:lnTo>
                  <a:pt x="0" y="0"/>
                </a:lnTo>
                <a:lnTo>
                  <a:pt x="5670382" y="376951"/>
                </a:lnTo>
                <a:lnTo>
                  <a:pt x="6185874" y="376951"/>
                </a:lnTo>
                <a:lnTo>
                  <a:pt x="6185874" y="0"/>
                </a:lnTo>
                <a:close/>
              </a:path>
            </a:pathLst>
          </a:custGeom>
          <a:solidFill>
            <a:srgbClr val="3A6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3D831-24C7-8E56-F4EF-47A9BAB1963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33" y="6588440"/>
            <a:ext cx="864096" cy="143120"/>
          </a:xfrm>
          <a:prstGeom prst="rect">
            <a:avLst/>
          </a:prstGeom>
        </p:spPr>
      </p:pic>
      <p:sp>
        <p:nvSpPr>
          <p:cNvPr id="9" name="Rectangle 53">
            <a:extLst>
              <a:ext uri="{FF2B5EF4-FFF2-40B4-BE49-F238E27FC236}">
                <a16:creationId xmlns:a16="http://schemas.microsoft.com/office/drawing/2014/main" id="{20431BE0-C12F-4B49-27FA-3A2709240F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30912" y="6566194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200" b="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5" r:id="rId7"/>
    <p:sldLayoutId id="2147484126" r:id="rId8"/>
    <p:sldLayoutId id="2147484089" r:id="rId9"/>
    <p:sldLayoutId id="2147483989" r:id="rId10"/>
    <p:sldLayoutId id="2147484003" r:id="rId11"/>
    <p:sldLayoutId id="2147483967" r:id="rId12"/>
    <p:sldLayoutId id="2147483968" r:id="rId13"/>
    <p:sldLayoutId id="2147483917" r:id="rId14"/>
    <p:sldLayoutId id="2147483925" r:id="rId15"/>
    <p:sldLayoutId id="2147484004" r:id="rId16"/>
    <p:sldLayoutId id="2147484005" r:id="rId17"/>
    <p:sldLayoutId id="2147484124" r:id="rId18"/>
    <p:sldLayoutId id="2147484127" r:id="rId19"/>
    <p:sldLayoutId id="2147484128" r:id="rId20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67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18.svg"/><Relationship Id="rId5" Type="http://schemas.openxmlformats.org/officeDocument/2006/relationships/image" Target="../media/image27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emf"/><Relationship Id="rId4" Type="http://schemas.openxmlformats.org/officeDocument/2006/relationships/hyperlink" Target="https://www.bde.es/f/webbde/SES/Secciones/Publicaciones/PublicacionesSeriadas/DocumentosOcasionales/22/Files/do2204e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41.jpe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hyperlink" Target="http://www.menti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0A591622-AB4E-2FEB-BFF9-01DB20A77F54}"/>
              </a:ext>
            </a:extLst>
          </p:cNvPr>
          <p:cNvSpPr txBox="1">
            <a:spLocks/>
          </p:cNvSpPr>
          <p:nvPr/>
        </p:nvSpPr>
        <p:spPr>
          <a:xfrm>
            <a:off x="556716" y="4664111"/>
            <a:ext cx="11296075" cy="151618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rgbClr val="AA322F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 b="1" kern="0" dirty="0">
                <a:solidFill>
                  <a:srgbClr val="427F6D"/>
                </a:solidFill>
              </a:rPr>
              <a:t>Project Gaia</a:t>
            </a:r>
            <a:r>
              <a:rPr lang="en-GB" sz="2400" kern="0" dirty="0">
                <a:solidFill>
                  <a:srgbClr val="3A6BAC"/>
                </a:solidFill>
              </a:rPr>
              <a:t/>
            </a:r>
            <a:br>
              <a:rPr lang="en-GB" sz="2400" kern="0" dirty="0">
                <a:solidFill>
                  <a:srgbClr val="3A6BAC"/>
                </a:solidFill>
              </a:rPr>
            </a:b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 Climate Risks Analysis with Natural Language Processing</a:t>
            </a:r>
          </a:p>
          <a:p>
            <a:r>
              <a:rPr lang="es-ES_tradnl" sz="1800" b="1" dirty="0"/>
              <a:t>56</a:t>
            </a:r>
            <a:r>
              <a:rPr lang="es-ES_tradnl" sz="1800" b="1" baseline="30000" dirty="0"/>
              <a:t>th</a:t>
            </a:r>
            <a:r>
              <a:rPr lang="es-ES_tradnl" sz="1800" b="1" dirty="0"/>
              <a:t> </a:t>
            </a:r>
            <a:r>
              <a:rPr lang="es-ES_tradnl" sz="1800" b="1" dirty="0" err="1"/>
              <a:t>World</a:t>
            </a:r>
            <a:r>
              <a:rPr lang="es-ES_tradnl" sz="1800" b="1" dirty="0"/>
              <a:t> </a:t>
            </a:r>
            <a:r>
              <a:rPr lang="es-ES_tradnl" sz="1800" b="1" dirty="0" err="1"/>
              <a:t>Continuous</a:t>
            </a:r>
            <a:r>
              <a:rPr lang="es-ES_tradnl" sz="1800" b="1" dirty="0"/>
              <a:t> </a:t>
            </a:r>
            <a:r>
              <a:rPr lang="es-ES_tradnl" sz="1800" b="1" dirty="0" err="1"/>
              <a:t>Auditing</a:t>
            </a:r>
            <a:r>
              <a:rPr lang="es-ES_tradnl" sz="1800" b="1" dirty="0"/>
              <a:t> and </a:t>
            </a:r>
            <a:r>
              <a:rPr lang="es-ES_tradnl" sz="1800" b="1" dirty="0" err="1"/>
              <a:t>Reporting</a:t>
            </a:r>
            <a:r>
              <a:rPr lang="es-ES_tradnl" sz="1800" b="1" dirty="0"/>
              <a:t> </a:t>
            </a:r>
            <a:r>
              <a:rPr lang="es-ES_tradnl" sz="1800" b="1" dirty="0" err="1"/>
              <a:t>Symposium</a:t>
            </a:r>
            <a:endParaRPr lang="es-ES_tradnl" sz="1800" b="1" dirty="0"/>
          </a:p>
          <a:p>
            <a:r>
              <a:rPr lang="en-US" sz="1600" dirty="0"/>
              <a:t>Madrid, 27–28 April 2023</a:t>
            </a:r>
            <a:r>
              <a:rPr lang="es-ES_tradnl" sz="1050" dirty="0"/>
              <a:t> </a:t>
            </a:r>
            <a:endParaRPr lang="en-GB" sz="8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9989C9F-54AF-8485-FC9E-E75168E8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493052"/>
            <a:ext cx="4439268" cy="748785"/>
          </a:xfrm>
          <a:prstGeom prst="rect">
            <a:avLst/>
          </a:prstGeom>
        </p:spPr>
      </p:pic>
      <p:pic>
        <p:nvPicPr>
          <p:cNvPr id="5" name="Picture Placeholder 4" descr="A picture containing text, indoor, computer, electronics&#10;&#10;Description automatically generated">
            <a:extLst>
              <a:ext uri="{FF2B5EF4-FFF2-40B4-BE49-F238E27FC236}">
                <a16:creationId xmlns:a16="http://schemas.microsoft.com/office/drawing/2014/main" id="{67E3DFD3-D084-6720-3EA0-88F52C7F0D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" y="953780"/>
            <a:ext cx="12204224" cy="440662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45FB52-2423-4717-AAE9-29F99FB8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4" y="720417"/>
            <a:ext cx="828675" cy="5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AA6C3-4DBC-DD4E-6600-6EFAAA47A3F0}"/>
              </a:ext>
            </a:extLst>
          </p:cNvPr>
          <p:cNvSpPr txBox="1"/>
          <p:nvPr/>
        </p:nvSpPr>
        <p:spPr>
          <a:xfrm>
            <a:off x="547911" y="6118726"/>
            <a:ext cx="6997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u="none" strike="noStrike" dirty="0">
                <a:solidFill>
                  <a:srgbClr val="706F6F"/>
                </a:solidFill>
                <a:effectLst/>
                <a:latin typeface="Segoe UI" panose="020B0502040204020203" pitchFamily="34" charset="0"/>
              </a:rPr>
              <a:t>The expressed views are not necessarily the views of the BIS or Banco de </a:t>
            </a:r>
            <a:r>
              <a:rPr lang="en-US" sz="1000" b="0" i="1" u="none" strike="noStrike" dirty="0" err="1">
                <a:solidFill>
                  <a:srgbClr val="706F6F"/>
                </a:solidFill>
                <a:effectLst/>
                <a:latin typeface="Segoe UI" panose="020B0502040204020203" pitchFamily="34" charset="0"/>
              </a:rPr>
              <a:t>España</a:t>
            </a:r>
            <a:r>
              <a:rPr lang="en-US" sz="10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0256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D8401E7-8E2E-EC2A-4FC2-A45B61356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0"/>
            <a:ext cx="12192000" cy="6529024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807E8B1-E532-4244-A6CB-AEF15B5AB569}"/>
              </a:ext>
            </a:extLst>
          </p:cNvPr>
          <p:cNvSpPr/>
          <p:nvPr/>
        </p:nvSpPr>
        <p:spPr bwMode="auto">
          <a:xfrm flipV="1">
            <a:off x="8808139" y="-3630"/>
            <a:ext cx="1940631" cy="6538684"/>
          </a:xfrm>
          <a:prstGeom prst="triangle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hteck 9">
            <a:extLst>
              <a:ext uri="{FF2B5EF4-FFF2-40B4-BE49-F238E27FC236}">
                <a16:creationId xmlns:a16="http://schemas.microsoft.com/office/drawing/2014/main" id="{A4C0F21E-0B61-46A7-97B0-5474BBD946EA}"/>
              </a:ext>
            </a:extLst>
          </p:cNvPr>
          <p:cNvSpPr/>
          <p:nvPr/>
        </p:nvSpPr>
        <p:spPr bwMode="auto">
          <a:xfrm>
            <a:off x="9780159" y="0"/>
            <a:ext cx="2427345" cy="6529079"/>
          </a:xfrm>
          <a:prstGeom prst="rect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3" name="Grafik 5" descr="Ein Bild, das Tisch enthält.&#10;&#10;Beschreibung automatisch generiert.">
            <a:extLst>
              <a:ext uri="{FF2B5EF4-FFF2-40B4-BE49-F238E27FC236}">
                <a16:creationId xmlns:a16="http://schemas.microsoft.com/office/drawing/2014/main" id="{FD6507DC-001F-418F-9214-FC9F4493F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5" t="5509" r="17063" b="4406"/>
          <a:stretch/>
        </p:blipFill>
        <p:spPr>
          <a:xfrm>
            <a:off x="483109" y="268272"/>
            <a:ext cx="7962972" cy="612338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0" descr="Qr code&#10;&#10;Description automatically generated">
            <a:extLst>
              <a:ext uri="{FF2B5EF4-FFF2-40B4-BE49-F238E27FC236}">
                <a16:creationId xmlns:a16="http://schemas.microsoft.com/office/drawing/2014/main" id="{4CD7AEC4-7630-4C13-804A-5B3DDC85C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21" y="2531599"/>
            <a:ext cx="1539031" cy="1539031"/>
          </a:xfrm>
          <a:prstGeom prst="rect">
            <a:avLst/>
          </a:prstGeom>
        </p:spPr>
      </p:pic>
      <p:pic>
        <p:nvPicPr>
          <p:cNvPr id="41" name="Picture 2" descr="image">
            <a:extLst>
              <a:ext uri="{FF2B5EF4-FFF2-40B4-BE49-F238E27FC236}">
                <a16:creationId xmlns:a16="http://schemas.microsoft.com/office/drawing/2014/main" id="{45101BFF-BAC2-45F2-9B5A-69B82FF8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361" y="258673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751590-B1EF-446C-B3A3-63E4334B922A}"/>
              </a:ext>
            </a:extLst>
          </p:cNvPr>
          <p:cNvGrpSpPr/>
          <p:nvPr/>
        </p:nvGrpSpPr>
        <p:grpSpPr>
          <a:xfrm>
            <a:off x="4558134" y="990600"/>
            <a:ext cx="3437785" cy="739140"/>
            <a:chOff x="4913734" y="990600"/>
            <a:chExt cx="3437785" cy="7391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224CAA-5913-4A2E-8252-28F7C47C89F1}"/>
                </a:ext>
              </a:extLst>
            </p:cNvPr>
            <p:cNvSpPr/>
            <p:nvPr/>
          </p:nvSpPr>
          <p:spPr bwMode="auto">
            <a:xfrm>
              <a:off x="4913734" y="990600"/>
              <a:ext cx="3437785" cy="739140"/>
            </a:xfrm>
            <a:prstGeom prst="ellipse">
              <a:avLst/>
            </a:prstGeom>
            <a:noFill/>
            <a:ln w="28575" cap="sq" cmpd="sng" algn="ctr">
              <a:solidFill>
                <a:srgbClr val="3E816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C47DFDD-3B64-45C3-825C-1E6E79FDD3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02300" y="1489075"/>
              <a:ext cx="14478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0F0DEF-62C6-4BFA-A5AB-8D88254F8F6A}"/>
                </a:ext>
              </a:extLst>
            </p:cNvPr>
            <p:cNvCxnSpPr/>
            <p:nvPr/>
          </p:nvCxnSpPr>
          <p:spPr bwMode="auto">
            <a:xfrm>
              <a:off x="7042150" y="1419225"/>
              <a:ext cx="52387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B9AADD-416B-412E-ACD3-1286C66C6B1F}"/>
                </a:ext>
              </a:extLst>
            </p:cNvPr>
            <p:cNvSpPr/>
            <p:nvPr/>
          </p:nvSpPr>
          <p:spPr bwMode="auto">
            <a:xfrm>
              <a:off x="5149851" y="1316935"/>
              <a:ext cx="636613" cy="152400"/>
            </a:xfrm>
            <a:prstGeom prst="rect">
              <a:avLst/>
            </a:prstGeom>
            <a:solidFill>
              <a:srgbClr val="3E816D">
                <a:alpha val="27843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2400" b="1"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72549-2720-4030-B16F-F7BA5AE5B220}"/>
                </a:ext>
              </a:extLst>
            </p:cNvPr>
            <p:cNvSpPr/>
            <p:nvPr/>
          </p:nvSpPr>
          <p:spPr bwMode="auto">
            <a:xfrm>
              <a:off x="7431441" y="1225551"/>
              <a:ext cx="673092" cy="123823"/>
            </a:xfrm>
            <a:prstGeom prst="rect">
              <a:avLst/>
            </a:prstGeom>
            <a:solidFill>
              <a:srgbClr val="3E816D">
                <a:alpha val="27843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2400" b="1">
                <a:latin typeface="Arial" charset="0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3B018BED-1BD9-4258-A2AA-3FF2177ADBD0}"/>
                </a:ext>
              </a:extLst>
            </p:cNvPr>
            <p:cNvSpPr/>
            <p:nvPr/>
          </p:nvSpPr>
          <p:spPr bwMode="auto">
            <a:xfrm rot="10800000">
              <a:off x="7023272" y="1361704"/>
              <a:ext cx="91439" cy="121920"/>
            </a:xfrm>
            <a:prstGeom prst="downArrow">
              <a:avLst/>
            </a:prstGeom>
            <a:solidFill>
              <a:srgbClr val="AA322F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0F34B0F-2C62-42BA-A895-608B5CC31F1E}"/>
              </a:ext>
            </a:extLst>
          </p:cNvPr>
          <p:cNvSpPr txBox="1">
            <a:spLocks/>
          </p:cNvSpPr>
          <p:nvPr/>
        </p:nvSpPr>
        <p:spPr>
          <a:xfrm>
            <a:off x="9273262" y="551626"/>
            <a:ext cx="2914649" cy="11914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kern="0" dirty="0">
                <a:solidFill>
                  <a:schemeClr val="bg1"/>
                </a:solidFill>
                <a:ea typeface="Open Sans"/>
                <a:cs typeface="Open Sans"/>
              </a:rPr>
              <a:t>Question 3: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kern="0" dirty="0">
                <a:solidFill>
                  <a:schemeClr val="bg1"/>
                </a:solidFill>
                <a:ea typeface="Open Sans"/>
                <a:cs typeface="Open Sans"/>
              </a:rPr>
              <a:t>How did the </a:t>
            </a:r>
            <a:r>
              <a:rPr lang="en-GB" sz="1800" b="1" kern="0" dirty="0">
                <a:solidFill>
                  <a:schemeClr val="bg1"/>
                </a:solidFill>
                <a:ea typeface="Open Sans"/>
                <a:cs typeface="Open Sans"/>
              </a:rPr>
              <a:t>amount of business travel</a:t>
            </a:r>
            <a:r>
              <a:rPr lang="en-GB" sz="1800" kern="0" dirty="0">
                <a:solidFill>
                  <a:schemeClr val="bg1"/>
                </a:solidFill>
                <a:ea typeface="Open Sans"/>
                <a:cs typeface="Open Sans"/>
              </a:rPr>
              <a:t> change from 2016 to 2018?</a:t>
            </a:r>
            <a:endParaRPr lang="en-US" sz="1800" kern="0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0558" y="2614063"/>
            <a:ext cx="1406810" cy="1387666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DA560DF-C16D-4B30-BB05-A8DEA0F2E92C}"/>
              </a:ext>
            </a:extLst>
          </p:cNvPr>
          <p:cNvSpPr txBox="1">
            <a:spLocks/>
          </p:cNvSpPr>
          <p:nvPr/>
        </p:nvSpPr>
        <p:spPr>
          <a:xfrm>
            <a:off x="9887221" y="4271479"/>
            <a:ext cx="1794382" cy="7141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b="1" kern="0" smtClean="0">
                <a:solidFill>
                  <a:schemeClr val="bg1"/>
                </a:solidFill>
                <a:ea typeface="Open Sans"/>
                <a:cs typeface="Open Sans"/>
              </a:rPr>
              <a:t>www.menti.com</a:t>
            </a:r>
            <a:r>
              <a:rPr lang="en-US" sz="2400" b="1" kern="0" smtClean="0">
                <a:solidFill>
                  <a:schemeClr val="bg1"/>
                </a:solidFill>
                <a:ea typeface="Open Sans"/>
                <a:cs typeface="Open Sans"/>
              </a:rPr>
              <a:t> 89981516</a:t>
            </a:r>
            <a:endParaRPr lang="en-US" sz="2400" b="1" kern="0" dirty="0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6203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">
            <a:extLst>
              <a:ext uri="{FF2B5EF4-FFF2-40B4-BE49-F238E27FC236}">
                <a16:creationId xmlns:a16="http://schemas.microsoft.com/office/drawing/2014/main" id="{0388330D-6270-7424-89F6-470BFF621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0"/>
            <a:ext cx="12192000" cy="6529024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14550" y="364329"/>
            <a:ext cx="7465906" cy="540000"/>
          </a:xfrm>
        </p:spPr>
        <p:txBody>
          <a:bodyPr lIns="91440" tIns="45720" rIns="91440" bIns="45720" anchor="t"/>
          <a:lstStyle/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  <a:t>Practical challenges faced as </a:t>
            </a:r>
            <a:r>
              <a:rPr lang="en-US" sz="2800" b="1">
                <a:solidFill>
                  <a:srgbClr val="427F6D"/>
                </a:solidFill>
                <a:ea typeface="Open Sans"/>
                <a:cs typeface="Open Sans"/>
              </a:rPr>
              <a:t>Climate Analyst</a:t>
            </a:r>
            <a:endParaRPr lang="en-US" sz="2800" b="1">
              <a:solidFill>
                <a:srgbClr val="427F6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CDEE5-B27A-BD6C-7CD7-C1648AB6EB7A}"/>
              </a:ext>
            </a:extLst>
          </p:cNvPr>
          <p:cNvSpPr/>
          <p:nvPr/>
        </p:nvSpPr>
        <p:spPr bwMode="auto">
          <a:xfrm>
            <a:off x="5069582" y="3286694"/>
            <a:ext cx="559450" cy="276999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E475E-FDFC-BAFB-90BD-E35CA8C41427}"/>
              </a:ext>
            </a:extLst>
          </p:cNvPr>
          <p:cNvSpPr/>
          <p:nvPr/>
        </p:nvSpPr>
        <p:spPr bwMode="auto">
          <a:xfrm>
            <a:off x="6953399" y="3274215"/>
            <a:ext cx="559450" cy="276999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B9C511-E10E-7570-53F4-BCED728613FA}"/>
              </a:ext>
            </a:extLst>
          </p:cNvPr>
          <p:cNvSpPr/>
          <p:nvPr/>
        </p:nvSpPr>
        <p:spPr bwMode="auto">
          <a:xfrm>
            <a:off x="4168087" y="2337796"/>
            <a:ext cx="1531144" cy="1528561"/>
          </a:xfrm>
          <a:prstGeom prst="ellipse">
            <a:avLst/>
          </a:prstGeom>
          <a:solidFill>
            <a:srgbClr val="8BB19A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4AFB81-A0E9-B942-3B43-244276088A5F}"/>
              </a:ext>
            </a:extLst>
          </p:cNvPr>
          <p:cNvSpPr/>
          <p:nvPr/>
        </p:nvSpPr>
        <p:spPr bwMode="auto">
          <a:xfrm>
            <a:off x="1706820" y="2372637"/>
            <a:ext cx="1531144" cy="1528561"/>
          </a:xfrm>
          <a:prstGeom prst="ellipse">
            <a:avLst/>
          </a:prstGeom>
          <a:solidFill>
            <a:srgbClr val="427E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phic 11" descr="Stopwatch with solid fill">
            <a:extLst>
              <a:ext uri="{FF2B5EF4-FFF2-40B4-BE49-F238E27FC236}">
                <a16:creationId xmlns:a16="http://schemas.microsoft.com/office/drawing/2014/main" id="{867583F4-26C9-0A7D-0697-F09216C38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13997" y="2671016"/>
            <a:ext cx="914400" cy="914400"/>
          </a:xfrm>
          <a:prstGeom prst="rect">
            <a:avLst/>
          </a:prstGeom>
        </p:spPr>
      </p:pic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1AFD04E4-1CA6-7805-AF8F-4682CFE5D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74642" y="2644875"/>
            <a:ext cx="914400" cy="9144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D778B02-1ED9-C8B6-B2DE-30EEA25D154F}"/>
              </a:ext>
            </a:extLst>
          </p:cNvPr>
          <p:cNvSpPr/>
          <p:nvPr/>
        </p:nvSpPr>
        <p:spPr bwMode="auto">
          <a:xfrm>
            <a:off x="9081438" y="2364199"/>
            <a:ext cx="1531144" cy="1528561"/>
          </a:xfrm>
          <a:prstGeom prst="ellipse">
            <a:avLst/>
          </a:prstGeom>
          <a:solidFill>
            <a:srgbClr val="8BB19A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F0E393-DD86-760C-ACD6-F74208D238E1}"/>
              </a:ext>
            </a:extLst>
          </p:cNvPr>
          <p:cNvSpPr/>
          <p:nvPr/>
        </p:nvSpPr>
        <p:spPr bwMode="auto">
          <a:xfrm>
            <a:off x="6600726" y="2372638"/>
            <a:ext cx="1531144" cy="1528561"/>
          </a:xfrm>
          <a:prstGeom prst="ellipse">
            <a:avLst/>
          </a:prstGeom>
          <a:solidFill>
            <a:srgbClr val="427E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Graphic 19" descr="Signpost with solid fill">
            <a:extLst>
              <a:ext uri="{FF2B5EF4-FFF2-40B4-BE49-F238E27FC236}">
                <a16:creationId xmlns:a16="http://schemas.microsoft.com/office/drawing/2014/main" id="{2EE03CB8-C02A-74A1-E756-EF6BBE8B84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09098" y="2636814"/>
            <a:ext cx="914400" cy="914400"/>
          </a:xfrm>
          <a:prstGeom prst="rect">
            <a:avLst/>
          </a:prstGeom>
        </p:spPr>
      </p:pic>
      <p:pic>
        <p:nvPicPr>
          <p:cNvPr id="30" name="Graphic 29" descr="Document with solid fill">
            <a:extLst>
              <a:ext uri="{FF2B5EF4-FFF2-40B4-BE49-F238E27FC236}">
                <a16:creationId xmlns:a16="http://schemas.microsoft.com/office/drawing/2014/main" id="{4B79B902-E535-C008-8869-CA313B4465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09679" y="2671016"/>
            <a:ext cx="914400" cy="9144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CEBB928-48D1-73DD-3CF8-A5D99F90C27E}"/>
              </a:ext>
            </a:extLst>
          </p:cNvPr>
          <p:cNvSpPr/>
          <p:nvPr/>
        </p:nvSpPr>
        <p:spPr bwMode="auto">
          <a:xfrm>
            <a:off x="1590696" y="3699819"/>
            <a:ext cx="1699364" cy="1528561"/>
          </a:xfrm>
          <a:prstGeom prst="roundRect">
            <a:avLst/>
          </a:prstGeom>
          <a:solidFill>
            <a:srgbClr val="E8EFEB"/>
          </a:solidFill>
          <a:ln w="12700" cap="sq" cmpd="sng" algn="ctr">
            <a:solidFill>
              <a:srgbClr val="427E6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Time effort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even for easy-to-find data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DC77BB5-A252-3A13-508F-E97EC736FE42}"/>
              </a:ext>
            </a:extLst>
          </p:cNvPr>
          <p:cNvSpPr/>
          <p:nvPr/>
        </p:nvSpPr>
        <p:spPr bwMode="auto">
          <a:xfrm>
            <a:off x="4083977" y="3699820"/>
            <a:ext cx="1725575" cy="1564996"/>
          </a:xfrm>
          <a:prstGeom prst="roundRect">
            <a:avLst/>
          </a:prstGeom>
          <a:solidFill>
            <a:srgbClr val="E8EFEB"/>
          </a:solidFill>
          <a:ln w="12700" cap="sq" cmpd="sng" algn="ctr">
            <a:solidFill>
              <a:srgbClr val="427E6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Format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 information is in tables, graphs, and inline in text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19C7F4B-9F15-9424-5E38-B41F3617D9D9}"/>
              </a:ext>
            </a:extLst>
          </p:cNvPr>
          <p:cNvSpPr/>
          <p:nvPr/>
        </p:nvSpPr>
        <p:spPr bwMode="auto">
          <a:xfrm>
            <a:off x="6544035" y="3699819"/>
            <a:ext cx="1725575" cy="1564997"/>
          </a:xfrm>
          <a:prstGeom prst="roundRect">
            <a:avLst/>
          </a:prstGeom>
          <a:solidFill>
            <a:srgbClr val="E8EFEB"/>
          </a:solidFill>
          <a:ln w="12700" cap="sq" cmpd="sng" algn="ctr">
            <a:solidFill>
              <a:srgbClr val="427E6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Context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       is explained in separate text or footnotes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00B46A-6260-D1FE-B5A5-510E3090B23D}"/>
              </a:ext>
            </a:extLst>
          </p:cNvPr>
          <p:cNvSpPr/>
          <p:nvPr/>
        </p:nvSpPr>
        <p:spPr bwMode="auto">
          <a:xfrm>
            <a:off x="9004093" y="3699821"/>
            <a:ext cx="1725575" cy="1587174"/>
          </a:xfrm>
          <a:prstGeom prst="roundRect">
            <a:avLst/>
          </a:prstGeom>
          <a:solidFill>
            <a:srgbClr val="E8EFEB"/>
          </a:solidFill>
          <a:ln w="12700" cap="sq" cmpd="sng" algn="ctr">
            <a:solidFill>
              <a:srgbClr val="427E6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Structure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Open Sans"/>
              </a:rPr>
              <a:t>differs across firms and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16190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on a table&#10;&#10;Description automatically generated with low confidence">
            <a:extLst>
              <a:ext uri="{FF2B5EF4-FFF2-40B4-BE49-F238E27FC236}">
                <a16:creationId xmlns:a16="http://schemas.microsoft.com/office/drawing/2014/main" id="{1CCB80E6-BD66-267C-C707-E42E1BAA5A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6229" r="7396" b="21986"/>
          <a:stretch/>
        </p:blipFill>
        <p:spPr>
          <a:xfrm>
            <a:off x="0" y="9293"/>
            <a:ext cx="12192000" cy="65193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54A9DD-19AA-B2CA-0903-97AF6144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23" y="749919"/>
            <a:ext cx="10800000" cy="540000"/>
          </a:xfrm>
        </p:spPr>
        <p:txBody>
          <a:bodyPr/>
          <a:lstStyle/>
          <a:p>
            <a:r>
              <a:rPr lang="en-GB" sz="2800" b="1">
                <a:solidFill>
                  <a:schemeClr val="bg1"/>
                </a:solidFill>
              </a:rPr>
              <a:t>Project Gaia Vision</a:t>
            </a:r>
            <a:endParaRPr lang="en-CH" sz="2800" b="1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C9FEC-046D-8256-C93D-B94E89E18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66" y="1602396"/>
            <a:ext cx="3917302" cy="32554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  <a:ea typeface="Open Sans"/>
                <a:cs typeface="Open Sans"/>
              </a:rPr>
              <a:t>One platform </a:t>
            </a:r>
            <a:r>
              <a:rPr lang="en-US" sz="1800">
                <a:solidFill>
                  <a:schemeClr val="bg1"/>
                </a:solidFill>
                <a:ea typeface="Open Sans"/>
                <a:cs typeface="Open Sans"/>
              </a:rPr>
              <a:t>to facilitate working with </a:t>
            </a:r>
            <a:r>
              <a:rPr lang="en-US" sz="1800" b="1">
                <a:solidFill>
                  <a:schemeClr val="bg1"/>
                </a:solidFill>
                <a:ea typeface="Open Sans"/>
                <a:cs typeface="Open Sans"/>
              </a:rPr>
              <a:t>climate related reports</a:t>
            </a:r>
            <a:r>
              <a:rPr lang="en-US" sz="1800">
                <a:solidFill>
                  <a:schemeClr val="bg1"/>
                </a:solidFill>
                <a:ea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ea typeface="Open Sans"/>
              <a:cs typeface="Open Sans"/>
            </a:endParaRPr>
          </a:p>
          <a:p>
            <a:pPr lvl="1">
              <a:buClr>
                <a:srgbClr val="EAA12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a typeface="Open Sans"/>
                <a:cs typeface="Open Sans"/>
              </a:rPr>
              <a:t>increase the </a:t>
            </a:r>
            <a:r>
              <a:rPr lang="en-US" sz="1800" b="1">
                <a:solidFill>
                  <a:schemeClr val="bg1"/>
                </a:solidFill>
                <a:ea typeface="Open Sans"/>
                <a:cs typeface="Open Sans"/>
              </a:rPr>
              <a:t>usability </a:t>
            </a:r>
            <a:r>
              <a:rPr lang="en-US" sz="1800">
                <a:solidFill>
                  <a:schemeClr val="bg1"/>
                </a:solidFill>
                <a:ea typeface="Open Sans"/>
                <a:cs typeface="Open Sans"/>
              </a:rPr>
              <a:t>of climate-related data</a:t>
            </a:r>
          </a:p>
          <a:p>
            <a:pPr lvl="1">
              <a:buClr>
                <a:srgbClr val="EAA121"/>
              </a:buClr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bg1"/>
                </a:solidFill>
                <a:ea typeface="Open Sans"/>
                <a:cs typeface="Open Sans"/>
              </a:rPr>
              <a:t>reduce</a:t>
            </a:r>
            <a:r>
              <a:rPr lang="en-US" sz="1800">
                <a:solidFill>
                  <a:schemeClr val="bg1"/>
                </a:solidFill>
                <a:ea typeface="Open Sans"/>
                <a:cs typeface="Open Sans"/>
              </a:rPr>
              <a:t> the </a:t>
            </a:r>
            <a:r>
              <a:rPr lang="en-US" sz="1800" b="1">
                <a:solidFill>
                  <a:schemeClr val="bg1"/>
                </a:solidFill>
                <a:ea typeface="Open Sans"/>
                <a:cs typeface="Open Sans"/>
              </a:rPr>
              <a:t>manual effort </a:t>
            </a:r>
            <a:r>
              <a:rPr lang="en-US" sz="1800">
                <a:solidFill>
                  <a:schemeClr val="bg1"/>
                </a:solidFill>
                <a:ea typeface="Open Sans"/>
                <a:cs typeface="Open Sans"/>
              </a:rPr>
              <a:t>during research</a:t>
            </a:r>
          </a:p>
          <a:p>
            <a:pPr lvl="1">
              <a:buClr>
                <a:srgbClr val="EAA121"/>
              </a:buCl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bg1"/>
                </a:solidFill>
                <a:ea typeface="Open Sans"/>
                <a:cs typeface="Open Sans"/>
              </a:rPr>
              <a:t>build a </a:t>
            </a:r>
            <a:r>
              <a:rPr lang="en-GB" sz="1800" b="1">
                <a:solidFill>
                  <a:schemeClr val="bg1"/>
                </a:solidFill>
                <a:ea typeface="Open Sans"/>
                <a:cs typeface="Open Sans"/>
              </a:rPr>
              <a:t>reference for </a:t>
            </a:r>
            <a:r>
              <a:rPr lang="en-GB" sz="1800" b="1">
                <a:ea typeface="Open Sans"/>
                <a:cs typeface="Open Sans"/>
              </a:rPr>
              <a:t/>
            </a:r>
            <a:br>
              <a:rPr lang="en-GB" sz="1800" b="1">
                <a:ea typeface="Open Sans"/>
                <a:cs typeface="Open Sans"/>
              </a:rPr>
            </a:br>
            <a:r>
              <a:rPr lang="en-GB" sz="1800" b="1">
                <a:solidFill>
                  <a:schemeClr val="bg1"/>
                </a:solidFill>
                <a:ea typeface="Open Sans"/>
                <a:cs typeface="Open Sans"/>
              </a:rPr>
              <a:t>climate-related information</a:t>
            </a:r>
            <a:endParaRPr lang="en-US" sz="1800" b="1">
              <a:solidFill>
                <a:schemeClr val="bg1"/>
              </a:solidFill>
              <a:ea typeface="Open Sans"/>
              <a:cs typeface="Open Sans"/>
            </a:endParaRPr>
          </a:p>
          <a:p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s-ES_tradnl" sz="1800">
              <a:solidFill>
                <a:schemeClr val="bg1"/>
              </a:solidFill>
            </a:endParaRPr>
          </a:p>
          <a:p>
            <a:pPr lvl="1"/>
            <a:endParaRPr lang="en-CH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8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D8401E7-8E2E-EC2A-4FC2-A45B61356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0"/>
            <a:ext cx="12192000" cy="6529024"/>
          </a:xfrm>
          <a:prstGeom prst="rect">
            <a:avLst/>
          </a:prstGeom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23EA0ED-B6EC-87E5-D700-732CBB3A9923}"/>
              </a:ext>
            </a:extLst>
          </p:cNvPr>
          <p:cNvSpPr/>
          <p:nvPr/>
        </p:nvSpPr>
        <p:spPr bwMode="auto">
          <a:xfrm>
            <a:off x="4076259" y="1335473"/>
            <a:ext cx="4268951" cy="4558631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BE" sz="2400" b="1"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AF6FD-57B0-536F-5984-01FE09158C19}"/>
              </a:ext>
            </a:extLst>
          </p:cNvPr>
          <p:cNvSpPr/>
          <p:nvPr/>
        </p:nvSpPr>
        <p:spPr bwMode="auto">
          <a:xfrm>
            <a:off x="755268" y="1335473"/>
            <a:ext cx="2684494" cy="4558631"/>
          </a:xfrm>
          <a:prstGeom prst="rect">
            <a:avLst/>
          </a:prstGeom>
          <a:noFill/>
          <a:ln w="12700" cap="sq" cmpd="sng" algn="ctr">
            <a:solidFill>
              <a:srgbClr val="427F6D"/>
            </a:solidFill>
            <a:prstDash val="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572803"/>
                      <a:gd name="connsiteY0" fmla="*/ 0 h 4558631"/>
                      <a:gd name="connsiteX1" fmla="*/ 607530 w 4572803"/>
                      <a:gd name="connsiteY1" fmla="*/ 0 h 4558631"/>
                      <a:gd name="connsiteX2" fmla="*/ 1123603 w 4572803"/>
                      <a:gd name="connsiteY2" fmla="*/ 0 h 4558631"/>
                      <a:gd name="connsiteX3" fmla="*/ 1868317 w 4572803"/>
                      <a:gd name="connsiteY3" fmla="*/ 0 h 4558631"/>
                      <a:gd name="connsiteX4" fmla="*/ 2475846 w 4572803"/>
                      <a:gd name="connsiteY4" fmla="*/ 0 h 4558631"/>
                      <a:gd name="connsiteX5" fmla="*/ 3083376 w 4572803"/>
                      <a:gd name="connsiteY5" fmla="*/ 0 h 4558631"/>
                      <a:gd name="connsiteX6" fmla="*/ 3828089 w 4572803"/>
                      <a:gd name="connsiteY6" fmla="*/ 0 h 4558631"/>
                      <a:gd name="connsiteX7" fmla="*/ 4572803 w 4572803"/>
                      <a:gd name="connsiteY7" fmla="*/ 0 h 4558631"/>
                      <a:gd name="connsiteX8" fmla="*/ 4572803 w 4572803"/>
                      <a:gd name="connsiteY8" fmla="*/ 742406 h 4558631"/>
                      <a:gd name="connsiteX9" fmla="*/ 4572803 w 4572803"/>
                      <a:gd name="connsiteY9" fmla="*/ 1302466 h 4558631"/>
                      <a:gd name="connsiteX10" fmla="*/ 4572803 w 4572803"/>
                      <a:gd name="connsiteY10" fmla="*/ 1862526 h 4558631"/>
                      <a:gd name="connsiteX11" fmla="*/ 4572803 w 4572803"/>
                      <a:gd name="connsiteY11" fmla="*/ 2513759 h 4558631"/>
                      <a:gd name="connsiteX12" fmla="*/ 4572803 w 4572803"/>
                      <a:gd name="connsiteY12" fmla="*/ 3210579 h 4558631"/>
                      <a:gd name="connsiteX13" fmla="*/ 4572803 w 4572803"/>
                      <a:gd name="connsiteY13" fmla="*/ 3725053 h 4558631"/>
                      <a:gd name="connsiteX14" fmla="*/ 4572803 w 4572803"/>
                      <a:gd name="connsiteY14" fmla="*/ 4558631 h 4558631"/>
                      <a:gd name="connsiteX15" fmla="*/ 3919545 w 4572803"/>
                      <a:gd name="connsiteY15" fmla="*/ 4558631 h 4558631"/>
                      <a:gd name="connsiteX16" fmla="*/ 3266288 w 4572803"/>
                      <a:gd name="connsiteY16" fmla="*/ 4558631 h 4558631"/>
                      <a:gd name="connsiteX17" fmla="*/ 2521574 w 4572803"/>
                      <a:gd name="connsiteY17" fmla="*/ 4558631 h 4558631"/>
                      <a:gd name="connsiteX18" fmla="*/ 1868317 w 4572803"/>
                      <a:gd name="connsiteY18" fmla="*/ 4558631 h 4558631"/>
                      <a:gd name="connsiteX19" fmla="*/ 1352243 w 4572803"/>
                      <a:gd name="connsiteY19" fmla="*/ 4558631 h 4558631"/>
                      <a:gd name="connsiteX20" fmla="*/ 790442 w 4572803"/>
                      <a:gd name="connsiteY20" fmla="*/ 4558631 h 4558631"/>
                      <a:gd name="connsiteX21" fmla="*/ 0 w 4572803"/>
                      <a:gd name="connsiteY21" fmla="*/ 4558631 h 4558631"/>
                      <a:gd name="connsiteX22" fmla="*/ 0 w 4572803"/>
                      <a:gd name="connsiteY22" fmla="*/ 3907398 h 4558631"/>
                      <a:gd name="connsiteX23" fmla="*/ 0 w 4572803"/>
                      <a:gd name="connsiteY23" fmla="*/ 3256165 h 4558631"/>
                      <a:gd name="connsiteX24" fmla="*/ 0 w 4572803"/>
                      <a:gd name="connsiteY24" fmla="*/ 2650518 h 4558631"/>
                      <a:gd name="connsiteX25" fmla="*/ 0 w 4572803"/>
                      <a:gd name="connsiteY25" fmla="*/ 2136044 h 4558631"/>
                      <a:gd name="connsiteX26" fmla="*/ 0 w 4572803"/>
                      <a:gd name="connsiteY26" fmla="*/ 1621570 h 4558631"/>
                      <a:gd name="connsiteX27" fmla="*/ 0 w 4572803"/>
                      <a:gd name="connsiteY27" fmla="*/ 924751 h 4558631"/>
                      <a:gd name="connsiteX28" fmla="*/ 0 w 4572803"/>
                      <a:gd name="connsiteY28" fmla="*/ 0 h 4558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572803" h="4558631" extrusionOk="0">
                        <a:moveTo>
                          <a:pt x="0" y="0"/>
                        </a:moveTo>
                        <a:cubicBezTo>
                          <a:pt x="300451" y="-10716"/>
                          <a:pt x="363237" y="29443"/>
                          <a:pt x="607530" y="0"/>
                        </a:cubicBezTo>
                        <a:cubicBezTo>
                          <a:pt x="851823" y="-29443"/>
                          <a:pt x="920475" y="-19425"/>
                          <a:pt x="1123603" y="0"/>
                        </a:cubicBezTo>
                        <a:cubicBezTo>
                          <a:pt x="1326731" y="19425"/>
                          <a:pt x="1593825" y="-4527"/>
                          <a:pt x="1868317" y="0"/>
                        </a:cubicBezTo>
                        <a:cubicBezTo>
                          <a:pt x="2142809" y="4527"/>
                          <a:pt x="2195426" y="27679"/>
                          <a:pt x="2475846" y="0"/>
                        </a:cubicBezTo>
                        <a:cubicBezTo>
                          <a:pt x="2756266" y="-27679"/>
                          <a:pt x="2954351" y="19251"/>
                          <a:pt x="3083376" y="0"/>
                        </a:cubicBezTo>
                        <a:cubicBezTo>
                          <a:pt x="3212401" y="-19251"/>
                          <a:pt x="3510417" y="-23319"/>
                          <a:pt x="3828089" y="0"/>
                        </a:cubicBezTo>
                        <a:cubicBezTo>
                          <a:pt x="4145761" y="23319"/>
                          <a:pt x="4290489" y="28390"/>
                          <a:pt x="4572803" y="0"/>
                        </a:cubicBezTo>
                        <a:cubicBezTo>
                          <a:pt x="4600474" y="153697"/>
                          <a:pt x="4607810" y="418463"/>
                          <a:pt x="4572803" y="742406"/>
                        </a:cubicBezTo>
                        <a:cubicBezTo>
                          <a:pt x="4537796" y="1066349"/>
                          <a:pt x="4593048" y="1129282"/>
                          <a:pt x="4572803" y="1302466"/>
                        </a:cubicBezTo>
                        <a:cubicBezTo>
                          <a:pt x="4552558" y="1475650"/>
                          <a:pt x="4556151" y="1613186"/>
                          <a:pt x="4572803" y="1862526"/>
                        </a:cubicBezTo>
                        <a:cubicBezTo>
                          <a:pt x="4589455" y="2111866"/>
                          <a:pt x="4576107" y="2218329"/>
                          <a:pt x="4572803" y="2513759"/>
                        </a:cubicBezTo>
                        <a:cubicBezTo>
                          <a:pt x="4569499" y="2809189"/>
                          <a:pt x="4604094" y="2965164"/>
                          <a:pt x="4572803" y="3210579"/>
                        </a:cubicBezTo>
                        <a:cubicBezTo>
                          <a:pt x="4541512" y="3455994"/>
                          <a:pt x="4560915" y="3606833"/>
                          <a:pt x="4572803" y="3725053"/>
                        </a:cubicBezTo>
                        <a:cubicBezTo>
                          <a:pt x="4584691" y="3843273"/>
                          <a:pt x="4599400" y="4227129"/>
                          <a:pt x="4572803" y="4558631"/>
                        </a:cubicBezTo>
                        <a:cubicBezTo>
                          <a:pt x="4362138" y="4555372"/>
                          <a:pt x="4106515" y="4561619"/>
                          <a:pt x="3919545" y="4558631"/>
                        </a:cubicBezTo>
                        <a:cubicBezTo>
                          <a:pt x="3732575" y="4555643"/>
                          <a:pt x="3558737" y="4581353"/>
                          <a:pt x="3266288" y="4558631"/>
                        </a:cubicBezTo>
                        <a:cubicBezTo>
                          <a:pt x="2973839" y="4535909"/>
                          <a:pt x="2748470" y="4577166"/>
                          <a:pt x="2521574" y="4558631"/>
                        </a:cubicBezTo>
                        <a:cubicBezTo>
                          <a:pt x="2294678" y="4540096"/>
                          <a:pt x="2190531" y="4533497"/>
                          <a:pt x="1868317" y="4558631"/>
                        </a:cubicBezTo>
                        <a:cubicBezTo>
                          <a:pt x="1546103" y="4583765"/>
                          <a:pt x="1540486" y="4544601"/>
                          <a:pt x="1352243" y="4558631"/>
                        </a:cubicBezTo>
                        <a:cubicBezTo>
                          <a:pt x="1164000" y="4572661"/>
                          <a:pt x="1035631" y="4570264"/>
                          <a:pt x="790442" y="4558631"/>
                        </a:cubicBezTo>
                        <a:cubicBezTo>
                          <a:pt x="545253" y="4546998"/>
                          <a:pt x="384993" y="4522184"/>
                          <a:pt x="0" y="4558631"/>
                        </a:cubicBezTo>
                        <a:cubicBezTo>
                          <a:pt x="-29222" y="4271447"/>
                          <a:pt x="2620" y="4155391"/>
                          <a:pt x="0" y="3907398"/>
                        </a:cubicBezTo>
                        <a:cubicBezTo>
                          <a:pt x="-2620" y="3659405"/>
                          <a:pt x="1243" y="3413466"/>
                          <a:pt x="0" y="3256165"/>
                        </a:cubicBezTo>
                        <a:cubicBezTo>
                          <a:pt x="-1243" y="3098864"/>
                          <a:pt x="-29386" y="2869661"/>
                          <a:pt x="0" y="2650518"/>
                        </a:cubicBezTo>
                        <a:cubicBezTo>
                          <a:pt x="29386" y="2431375"/>
                          <a:pt x="-5443" y="2335744"/>
                          <a:pt x="0" y="2136044"/>
                        </a:cubicBezTo>
                        <a:cubicBezTo>
                          <a:pt x="5443" y="1936344"/>
                          <a:pt x="-15059" y="1736587"/>
                          <a:pt x="0" y="1621570"/>
                        </a:cubicBezTo>
                        <a:cubicBezTo>
                          <a:pt x="15059" y="1506553"/>
                          <a:pt x="3870" y="1192392"/>
                          <a:pt x="0" y="924751"/>
                        </a:cubicBezTo>
                        <a:cubicBezTo>
                          <a:pt x="-3870" y="657110"/>
                          <a:pt x="-38661" y="2058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BE" sz="2400" b="1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9ADB5D-E9FC-9B97-3CA7-A16FC3731996}"/>
              </a:ext>
            </a:extLst>
          </p:cNvPr>
          <p:cNvSpPr/>
          <p:nvPr/>
        </p:nvSpPr>
        <p:spPr bwMode="auto">
          <a:xfrm>
            <a:off x="8926358" y="1335473"/>
            <a:ext cx="2684494" cy="4558631"/>
          </a:xfrm>
          <a:prstGeom prst="rect">
            <a:avLst/>
          </a:prstGeom>
          <a:noFill/>
          <a:ln w="12700" cap="sq" cmpd="sng" algn="ctr">
            <a:solidFill>
              <a:srgbClr val="427F6D"/>
            </a:solidFill>
            <a:prstDash val="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572803"/>
                      <a:gd name="connsiteY0" fmla="*/ 0 h 4558631"/>
                      <a:gd name="connsiteX1" fmla="*/ 607530 w 4572803"/>
                      <a:gd name="connsiteY1" fmla="*/ 0 h 4558631"/>
                      <a:gd name="connsiteX2" fmla="*/ 1123603 w 4572803"/>
                      <a:gd name="connsiteY2" fmla="*/ 0 h 4558631"/>
                      <a:gd name="connsiteX3" fmla="*/ 1868317 w 4572803"/>
                      <a:gd name="connsiteY3" fmla="*/ 0 h 4558631"/>
                      <a:gd name="connsiteX4" fmla="*/ 2475846 w 4572803"/>
                      <a:gd name="connsiteY4" fmla="*/ 0 h 4558631"/>
                      <a:gd name="connsiteX5" fmla="*/ 3083376 w 4572803"/>
                      <a:gd name="connsiteY5" fmla="*/ 0 h 4558631"/>
                      <a:gd name="connsiteX6" fmla="*/ 3828089 w 4572803"/>
                      <a:gd name="connsiteY6" fmla="*/ 0 h 4558631"/>
                      <a:gd name="connsiteX7" fmla="*/ 4572803 w 4572803"/>
                      <a:gd name="connsiteY7" fmla="*/ 0 h 4558631"/>
                      <a:gd name="connsiteX8" fmla="*/ 4572803 w 4572803"/>
                      <a:gd name="connsiteY8" fmla="*/ 742406 h 4558631"/>
                      <a:gd name="connsiteX9" fmla="*/ 4572803 w 4572803"/>
                      <a:gd name="connsiteY9" fmla="*/ 1302466 h 4558631"/>
                      <a:gd name="connsiteX10" fmla="*/ 4572803 w 4572803"/>
                      <a:gd name="connsiteY10" fmla="*/ 1862526 h 4558631"/>
                      <a:gd name="connsiteX11" fmla="*/ 4572803 w 4572803"/>
                      <a:gd name="connsiteY11" fmla="*/ 2513759 h 4558631"/>
                      <a:gd name="connsiteX12" fmla="*/ 4572803 w 4572803"/>
                      <a:gd name="connsiteY12" fmla="*/ 3210579 h 4558631"/>
                      <a:gd name="connsiteX13" fmla="*/ 4572803 w 4572803"/>
                      <a:gd name="connsiteY13" fmla="*/ 3725053 h 4558631"/>
                      <a:gd name="connsiteX14" fmla="*/ 4572803 w 4572803"/>
                      <a:gd name="connsiteY14" fmla="*/ 4558631 h 4558631"/>
                      <a:gd name="connsiteX15" fmla="*/ 3919545 w 4572803"/>
                      <a:gd name="connsiteY15" fmla="*/ 4558631 h 4558631"/>
                      <a:gd name="connsiteX16" fmla="*/ 3266288 w 4572803"/>
                      <a:gd name="connsiteY16" fmla="*/ 4558631 h 4558631"/>
                      <a:gd name="connsiteX17" fmla="*/ 2521574 w 4572803"/>
                      <a:gd name="connsiteY17" fmla="*/ 4558631 h 4558631"/>
                      <a:gd name="connsiteX18" fmla="*/ 1868317 w 4572803"/>
                      <a:gd name="connsiteY18" fmla="*/ 4558631 h 4558631"/>
                      <a:gd name="connsiteX19" fmla="*/ 1352243 w 4572803"/>
                      <a:gd name="connsiteY19" fmla="*/ 4558631 h 4558631"/>
                      <a:gd name="connsiteX20" fmla="*/ 790442 w 4572803"/>
                      <a:gd name="connsiteY20" fmla="*/ 4558631 h 4558631"/>
                      <a:gd name="connsiteX21" fmla="*/ 0 w 4572803"/>
                      <a:gd name="connsiteY21" fmla="*/ 4558631 h 4558631"/>
                      <a:gd name="connsiteX22" fmla="*/ 0 w 4572803"/>
                      <a:gd name="connsiteY22" fmla="*/ 3907398 h 4558631"/>
                      <a:gd name="connsiteX23" fmla="*/ 0 w 4572803"/>
                      <a:gd name="connsiteY23" fmla="*/ 3256165 h 4558631"/>
                      <a:gd name="connsiteX24" fmla="*/ 0 w 4572803"/>
                      <a:gd name="connsiteY24" fmla="*/ 2650518 h 4558631"/>
                      <a:gd name="connsiteX25" fmla="*/ 0 w 4572803"/>
                      <a:gd name="connsiteY25" fmla="*/ 2136044 h 4558631"/>
                      <a:gd name="connsiteX26" fmla="*/ 0 w 4572803"/>
                      <a:gd name="connsiteY26" fmla="*/ 1621570 h 4558631"/>
                      <a:gd name="connsiteX27" fmla="*/ 0 w 4572803"/>
                      <a:gd name="connsiteY27" fmla="*/ 924751 h 4558631"/>
                      <a:gd name="connsiteX28" fmla="*/ 0 w 4572803"/>
                      <a:gd name="connsiteY28" fmla="*/ 0 h 4558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572803" h="4558631" extrusionOk="0">
                        <a:moveTo>
                          <a:pt x="0" y="0"/>
                        </a:moveTo>
                        <a:cubicBezTo>
                          <a:pt x="300451" y="-10716"/>
                          <a:pt x="363237" y="29443"/>
                          <a:pt x="607530" y="0"/>
                        </a:cubicBezTo>
                        <a:cubicBezTo>
                          <a:pt x="851823" y="-29443"/>
                          <a:pt x="920475" y="-19425"/>
                          <a:pt x="1123603" y="0"/>
                        </a:cubicBezTo>
                        <a:cubicBezTo>
                          <a:pt x="1326731" y="19425"/>
                          <a:pt x="1593825" y="-4527"/>
                          <a:pt x="1868317" y="0"/>
                        </a:cubicBezTo>
                        <a:cubicBezTo>
                          <a:pt x="2142809" y="4527"/>
                          <a:pt x="2195426" y="27679"/>
                          <a:pt x="2475846" y="0"/>
                        </a:cubicBezTo>
                        <a:cubicBezTo>
                          <a:pt x="2756266" y="-27679"/>
                          <a:pt x="2954351" y="19251"/>
                          <a:pt x="3083376" y="0"/>
                        </a:cubicBezTo>
                        <a:cubicBezTo>
                          <a:pt x="3212401" y="-19251"/>
                          <a:pt x="3510417" y="-23319"/>
                          <a:pt x="3828089" y="0"/>
                        </a:cubicBezTo>
                        <a:cubicBezTo>
                          <a:pt x="4145761" y="23319"/>
                          <a:pt x="4290489" y="28390"/>
                          <a:pt x="4572803" y="0"/>
                        </a:cubicBezTo>
                        <a:cubicBezTo>
                          <a:pt x="4600474" y="153697"/>
                          <a:pt x="4607810" y="418463"/>
                          <a:pt x="4572803" y="742406"/>
                        </a:cubicBezTo>
                        <a:cubicBezTo>
                          <a:pt x="4537796" y="1066349"/>
                          <a:pt x="4593048" y="1129282"/>
                          <a:pt x="4572803" y="1302466"/>
                        </a:cubicBezTo>
                        <a:cubicBezTo>
                          <a:pt x="4552558" y="1475650"/>
                          <a:pt x="4556151" y="1613186"/>
                          <a:pt x="4572803" y="1862526"/>
                        </a:cubicBezTo>
                        <a:cubicBezTo>
                          <a:pt x="4589455" y="2111866"/>
                          <a:pt x="4576107" y="2218329"/>
                          <a:pt x="4572803" y="2513759"/>
                        </a:cubicBezTo>
                        <a:cubicBezTo>
                          <a:pt x="4569499" y="2809189"/>
                          <a:pt x="4604094" y="2965164"/>
                          <a:pt x="4572803" y="3210579"/>
                        </a:cubicBezTo>
                        <a:cubicBezTo>
                          <a:pt x="4541512" y="3455994"/>
                          <a:pt x="4560915" y="3606833"/>
                          <a:pt x="4572803" y="3725053"/>
                        </a:cubicBezTo>
                        <a:cubicBezTo>
                          <a:pt x="4584691" y="3843273"/>
                          <a:pt x="4599400" y="4227129"/>
                          <a:pt x="4572803" y="4558631"/>
                        </a:cubicBezTo>
                        <a:cubicBezTo>
                          <a:pt x="4362138" y="4555372"/>
                          <a:pt x="4106515" y="4561619"/>
                          <a:pt x="3919545" y="4558631"/>
                        </a:cubicBezTo>
                        <a:cubicBezTo>
                          <a:pt x="3732575" y="4555643"/>
                          <a:pt x="3558737" y="4581353"/>
                          <a:pt x="3266288" y="4558631"/>
                        </a:cubicBezTo>
                        <a:cubicBezTo>
                          <a:pt x="2973839" y="4535909"/>
                          <a:pt x="2748470" y="4577166"/>
                          <a:pt x="2521574" y="4558631"/>
                        </a:cubicBezTo>
                        <a:cubicBezTo>
                          <a:pt x="2294678" y="4540096"/>
                          <a:pt x="2190531" y="4533497"/>
                          <a:pt x="1868317" y="4558631"/>
                        </a:cubicBezTo>
                        <a:cubicBezTo>
                          <a:pt x="1546103" y="4583765"/>
                          <a:pt x="1540486" y="4544601"/>
                          <a:pt x="1352243" y="4558631"/>
                        </a:cubicBezTo>
                        <a:cubicBezTo>
                          <a:pt x="1164000" y="4572661"/>
                          <a:pt x="1035631" y="4570264"/>
                          <a:pt x="790442" y="4558631"/>
                        </a:cubicBezTo>
                        <a:cubicBezTo>
                          <a:pt x="545253" y="4546998"/>
                          <a:pt x="384993" y="4522184"/>
                          <a:pt x="0" y="4558631"/>
                        </a:cubicBezTo>
                        <a:cubicBezTo>
                          <a:pt x="-29222" y="4271447"/>
                          <a:pt x="2620" y="4155391"/>
                          <a:pt x="0" y="3907398"/>
                        </a:cubicBezTo>
                        <a:cubicBezTo>
                          <a:pt x="-2620" y="3659405"/>
                          <a:pt x="1243" y="3413466"/>
                          <a:pt x="0" y="3256165"/>
                        </a:cubicBezTo>
                        <a:cubicBezTo>
                          <a:pt x="-1243" y="3098864"/>
                          <a:pt x="-29386" y="2869661"/>
                          <a:pt x="0" y="2650518"/>
                        </a:cubicBezTo>
                        <a:cubicBezTo>
                          <a:pt x="29386" y="2431375"/>
                          <a:pt x="-5443" y="2335744"/>
                          <a:pt x="0" y="2136044"/>
                        </a:cubicBezTo>
                        <a:cubicBezTo>
                          <a:pt x="5443" y="1936344"/>
                          <a:pt x="-15059" y="1736587"/>
                          <a:pt x="0" y="1621570"/>
                        </a:cubicBezTo>
                        <a:cubicBezTo>
                          <a:pt x="15059" y="1506553"/>
                          <a:pt x="3870" y="1192392"/>
                          <a:pt x="0" y="924751"/>
                        </a:cubicBezTo>
                        <a:cubicBezTo>
                          <a:pt x="-3870" y="657110"/>
                          <a:pt x="-38661" y="2058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BE" sz="2400" b="1">
              <a:latin typeface="Arial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576763" y="423101"/>
            <a:ext cx="5143376" cy="540000"/>
          </a:xfrm>
        </p:spPr>
        <p:txBody>
          <a:bodyPr lIns="91440" tIns="45720" rIns="91440" bIns="45720" anchor="t"/>
          <a:lstStyle/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  <a:t>A View into the </a:t>
            </a:r>
            <a:r>
              <a:rPr lang="en-US" sz="2800" b="1">
                <a:solidFill>
                  <a:srgbClr val="427F6D"/>
                </a:solidFill>
                <a:ea typeface="Open Sans"/>
                <a:cs typeface="Open Sans"/>
              </a:rPr>
              <a:t>Engine Room</a:t>
            </a:r>
            <a:endParaRPr lang="en-US" sz="2800" b="1">
              <a:solidFill>
                <a:srgbClr val="427F6D"/>
              </a:solidFill>
            </a:endParaRPr>
          </a:p>
        </p:txBody>
      </p:sp>
      <p:sp>
        <p:nvSpPr>
          <p:cNvPr id="19" name="CuadroTexto 17">
            <a:extLst>
              <a:ext uri="{FF2B5EF4-FFF2-40B4-BE49-F238E27FC236}">
                <a16:creationId xmlns:a16="http://schemas.microsoft.com/office/drawing/2014/main" id="{870B2397-927B-B52D-62EC-863570617F59}"/>
              </a:ext>
            </a:extLst>
          </p:cNvPr>
          <p:cNvSpPr txBox="1"/>
          <p:nvPr/>
        </p:nvSpPr>
        <p:spPr bwMode="auto">
          <a:xfrm>
            <a:off x="1048811" y="1667279"/>
            <a:ext cx="21242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Publicly available corporate</a:t>
            </a:r>
            <a:r>
              <a:rPr lang="en-US" sz="1800" b="1" ker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kern="0">
                <a:solidFill>
                  <a:srgbClr val="427F6D"/>
                </a:solidFill>
              </a:rPr>
              <a:t>reports</a:t>
            </a:r>
          </a:p>
        </p:txBody>
      </p:sp>
      <p:sp>
        <p:nvSpPr>
          <p:cNvPr id="21" name="CuadroTexto 19">
            <a:extLst>
              <a:ext uri="{FF2B5EF4-FFF2-40B4-BE49-F238E27FC236}">
                <a16:creationId xmlns:a16="http://schemas.microsoft.com/office/drawing/2014/main" id="{01BA621B-BDAC-DB07-7E10-A891A2192684}"/>
              </a:ext>
            </a:extLst>
          </p:cNvPr>
          <p:cNvSpPr txBox="1"/>
          <p:nvPr/>
        </p:nvSpPr>
        <p:spPr bwMode="auto">
          <a:xfrm>
            <a:off x="922676" y="4257468"/>
            <a:ext cx="2358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Stored Reports</a:t>
            </a:r>
          </a:p>
        </p:txBody>
      </p:sp>
      <p:sp>
        <p:nvSpPr>
          <p:cNvPr id="22" name="CuadroTexto 20">
            <a:extLst>
              <a:ext uri="{FF2B5EF4-FFF2-40B4-BE49-F238E27FC236}">
                <a16:creationId xmlns:a16="http://schemas.microsoft.com/office/drawing/2014/main" id="{4FD8DCD2-DCE8-6395-C522-90D18CFDC607}"/>
              </a:ext>
            </a:extLst>
          </p:cNvPr>
          <p:cNvSpPr txBox="1"/>
          <p:nvPr/>
        </p:nvSpPr>
        <p:spPr bwMode="auto">
          <a:xfrm>
            <a:off x="4307878" y="4716815"/>
            <a:ext cx="19694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Text &amp; Table extraction</a:t>
            </a:r>
          </a:p>
        </p:txBody>
      </p:sp>
      <p:sp>
        <p:nvSpPr>
          <p:cNvPr id="23" name="CuadroTexto 21">
            <a:extLst>
              <a:ext uri="{FF2B5EF4-FFF2-40B4-BE49-F238E27FC236}">
                <a16:creationId xmlns:a16="http://schemas.microsoft.com/office/drawing/2014/main" id="{AC83E435-120F-F941-8BDE-56F3023C62B5}"/>
              </a:ext>
            </a:extLst>
          </p:cNvPr>
          <p:cNvSpPr txBox="1"/>
          <p:nvPr/>
        </p:nvSpPr>
        <p:spPr bwMode="auto">
          <a:xfrm>
            <a:off x="6108261" y="4710811"/>
            <a:ext cx="19694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extraction</a:t>
            </a:r>
          </a:p>
        </p:txBody>
      </p:sp>
      <p:sp>
        <p:nvSpPr>
          <p:cNvPr id="24" name="CuadroTexto 22">
            <a:extLst>
              <a:ext uri="{FF2B5EF4-FFF2-40B4-BE49-F238E27FC236}">
                <a16:creationId xmlns:a16="http://schemas.microsoft.com/office/drawing/2014/main" id="{4D5C8090-AC75-4FAE-763C-7D846D252D18}"/>
              </a:ext>
            </a:extLst>
          </p:cNvPr>
          <p:cNvSpPr txBox="1"/>
          <p:nvPr/>
        </p:nvSpPr>
        <p:spPr bwMode="auto">
          <a:xfrm>
            <a:off x="8982635" y="3375136"/>
            <a:ext cx="25639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</a:p>
        </p:txBody>
      </p:sp>
      <p:sp>
        <p:nvSpPr>
          <p:cNvPr id="26" name="CuadroTexto 26">
            <a:extLst>
              <a:ext uri="{FF2B5EF4-FFF2-40B4-BE49-F238E27FC236}">
                <a16:creationId xmlns:a16="http://schemas.microsoft.com/office/drawing/2014/main" id="{24655B12-51D0-D82F-A3FE-D442AC1FD02D}"/>
              </a:ext>
            </a:extLst>
          </p:cNvPr>
          <p:cNvSpPr txBox="1"/>
          <p:nvPr/>
        </p:nvSpPr>
        <p:spPr bwMode="auto">
          <a:xfrm>
            <a:off x="8982635" y="4946585"/>
            <a:ext cx="25639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Graphical User Interface</a:t>
            </a:r>
          </a:p>
        </p:txBody>
      </p:sp>
      <p:sp>
        <p:nvSpPr>
          <p:cNvPr id="27" name="CuadroTexto 27">
            <a:extLst>
              <a:ext uri="{FF2B5EF4-FFF2-40B4-BE49-F238E27FC236}">
                <a16:creationId xmlns:a16="http://schemas.microsoft.com/office/drawing/2014/main" id="{B6CBEAA0-480D-8A2B-0A35-7DFE79659AC6}"/>
              </a:ext>
            </a:extLst>
          </p:cNvPr>
          <p:cNvSpPr txBox="1"/>
          <p:nvPr/>
        </p:nvSpPr>
        <p:spPr bwMode="auto">
          <a:xfrm>
            <a:off x="9202476" y="1667279"/>
            <a:ext cx="21242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800" b="1" kern="0">
                <a:solidFill>
                  <a:srgbClr val="427F6D"/>
                </a:solidFill>
              </a:rPr>
              <a:t>Output</a:t>
            </a:r>
          </a:p>
        </p:txBody>
      </p:sp>
      <p:sp>
        <p:nvSpPr>
          <p:cNvPr id="32" name="CuadroTexto 20">
            <a:extLst>
              <a:ext uri="{FF2B5EF4-FFF2-40B4-BE49-F238E27FC236}">
                <a16:creationId xmlns:a16="http://schemas.microsoft.com/office/drawing/2014/main" id="{77FF5CEF-89D3-D8DC-A3D0-ED5EBF5FE25E}"/>
              </a:ext>
            </a:extLst>
          </p:cNvPr>
          <p:cNvSpPr txBox="1"/>
          <p:nvPr/>
        </p:nvSpPr>
        <p:spPr bwMode="auto">
          <a:xfrm>
            <a:off x="4535904" y="1594047"/>
            <a:ext cx="33296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kern="0">
                <a:solidFill>
                  <a:srgbClr val="427F6D"/>
                </a:solidFill>
                <a:latin typeface="Segoe UI"/>
                <a:cs typeface="Arial"/>
              </a:rPr>
              <a:t>Data </a:t>
            </a:r>
          </a:p>
          <a:p>
            <a:pPr algn="ctr"/>
            <a:r>
              <a:rPr lang="en-US" sz="1800" b="1" kern="0">
                <a:solidFill>
                  <a:srgbClr val="427F6D"/>
                </a:solidFill>
                <a:latin typeface="Segoe UI"/>
                <a:cs typeface="Arial"/>
              </a:rPr>
              <a:t>Processing</a:t>
            </a:r>
            <a:endParaRPr lang="en-US" sz="180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" name="Picture 5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9B1D7190-AFCC-595D-A8C5-D841BD83C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056" y="3525761"/>
            <a:ext cx="1057835" cy="1057835"/>
          </a:xfrm>
          <a:prstGeom prst="rect">
            <a:avLst/>
          </a:prstGeom>
        </p:spPr>
      </p:pic>
      <p:pic>
        <p:nvPicPr>
          <p:cNvPr id="58" name="Picture 57" descr="Text&#10;&#10;Description automatically generated">
            <a:extLst>
              <a:ext uri="{FF2B5EF4-FFF2-40B4-BE49-F238E27FC236}">
                <a16:creationId xmlns:a16="http://schemas.microsoft.com/office/drawing/2014/main" id="{F5F451CA-7A3B-993A-3D4C-772CED3E6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080" y="3469697"/>
            <a:ext cx="1057835" cy="1057835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35019A9-B936-6BB7-148D-10CA2933A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669" y="2276084"/>
            <a:ext cx="1057835" cy="1057835"/>
          </a:xfrm>
          <a:prstGeom prst="rect">
            <a:avLst/>
          </a:prstGeom>
        </p:spPr>
      </p:pic>
      <p:pic>
        <p:nvPicPr>
          <p:cNvPr id="60" name="Picture 5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487FB41-E950-FFFE-2619-82523707A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669" y="3886017"/>
            <a:ext cx="1057835" cy="1057835"/>
          </a:xfrm>
          <a:prstGeom prst="rect">
            <a:avLst/>
          </a:prstGeom>
        </p:spPr>
      </p:pic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5E551C12-655D-6C40-BCD3-0D5FD384A04B}"/>
              </a:ext>
            </a:extLst>
          </p:cNvPr>
          <p:cNvCxnSpPr/>
          <p:nvPr/>
        </p:nvCxnSpPr>
        <p:spPr bwMode="auto">
          <a:xfrm>
            <a:off x="3576763" y="3729318"/>
            <a:ext cx="331849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427F6D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225E3487-70D8-E3A3-BD50-CA3D83AE6CBA}"/>
              </a:ext>
            </a:extLst>
          </p:cNvPr>
          <p:cNvCxnSpPr/>
          <p:nvPr/>
        </p:nvCxnSpPr>
        <p:spPr bwMode="auto">
          <a:xfrm>
            <a:off x="8453563" y="3729318"/>
            <a:ext cx="331849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427F6D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0A2F081-53DE-8DB3-5BCD-A471619558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39" y="3156800"/>
            <a:ext cx="1057835" cy="1057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B7CADE8-1B29-9BAE-9ADB-33B0510F63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65" y="2406426"/>
            <a:ext cx="1052726" cy="105272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7ED73BC-1469-18FC-E342-4F18100BB8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12" y="2406426"/>
            <a:ext cx="1052726" cy="1052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DCDEE5-B27A-BD6C-7CD7-C1648AB6EB7A}"/>
              </a:ext>
            </a:extLst>
          </p:cNvPr>
          <p:cNvSpPr/>
          <p:nvPr/>
        </p:nvSpPr>
        <p:spPr bwMode="auto">
          <a:xfrm>
            <a:off x="4938953" y="2805001"/>
            <a:ext cx="559450" cy="276999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E475E-FDFC-BAFB-90BD-E35CA8C41427}"/>
              </a:ext>
            </a:extLst>
          </p:cNvPr>
          <p:cNvSpPr/>
          <p:nvPr/>
        </p:nvSpPr>
        <p:spPr bwMode="auto">
          <a:xfrm>
            <a:off x="6822770" y="2792522"/>
            <a:ext cx="559450" cy="276999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5D6B6-531A-5EE0-64C2-20BBD0210D58}"/>
              </a:ext>
            </a:extLst>
          </p:cNvPr>
          <p:cNvSpPr txBox="1"/>
          <p:nvPr/>
        </p:nvSpPr>
        <p:spPr bwMode="auto">
          <a:xfrm>
            <a:off x="4962403" y="2796533"/>
            <a:ext cx="559449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>
              <a:defRPr sz="1600" b="1" kern="0">
                <a:solidFill>
                  <a:srgbClr val="EAA121"/>
                </a:solidFill>
              </a:defRPr>
            </a:lvl1pPr>
          </a:lstStyle>
          <a:p>
            <a:r>
              <a:rPr lang="en-US" sz="1800">
                <a:solidFill>
                  <a:srgbClr val="427F6D"/>
                </a:solidFill>
              </a:rPr>
              <a:t> PDF </a:t>
            </a:r>
            <a:endParaRPr lang="en-GB" sz="1800">
              <a:solidFill>
                <a:srgbClr val="427F6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D13CD-2D1E-DF4E-9EBD-A9486E503CB7}"/>
              </a:ext>
            </a:extLst>
          </p:cNvPr>
          <p:cNvSpPr txBox="1"/>
          <p:nvPr/>
        </p:nvSpPr>
        <p:spPr bwMode="auto">
          <a:xfrm>
            <a:off x="6822770" y="2806830"/>
            <a:ext cx="570669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kern="0">
                <a:solidFill>
                  <a:srgbClr val="427F6D"/>
                </a:solidFill>
              </a:rPr>
              <a:t> NLP </a:t>
            </a:r>
            <a:endParaRPr lang="en-GB" sz="1800" b="1" kern="0">
              <a:solidFill>
                <a:srgbClr val="427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8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B20C0-49CD-BEBA-881D-1EA093555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b="4601"/>
          <a:stretch/>
        </p:blipFill>
        <p:spPr>
          <a:xfrm>
            <a:off x="-8313" y="0"/>
            <a:ext cx="12238517" cy="65412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475A4-C57B-493D-B98B-CB0AFC23458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47797" y="623370"/>
            <a:ext cx="10800000" cy="540000"/>
          </a:xfrm>
        </p:spPr>
        <p:txBody>
          <a:bodyPr lIns="91440" tIns="45720" rIns="91440" bIns="45720" anchor="t"/>
          <a:lstStyle/>
          <a:p>
            <a:r>
              <a:rPr lang="en-US" sz="2800" b="1">
                <a:solidFill>
                  <a:schemeClr val="bg1"/>
                </a:solidFill>
                <a:ea typeface="Open Sans"/>
                <a:cs typeface="Open Sans"/>
              </a:rPr>
              <a:t>Many Ways </a:t>
            </a:r>
            <a:r>
              <a:rPr lang="en-US" sz="2800">
                <a:solidFill>
                  <a:schemeClr val="bg1"/>
                </a:solidFill>
                <a:ea typeface="Open Sans"/>
                <a:cs typeface="Open Sans"/>
              </a:rPr>
              <a:t>to say the</a:t>
            </a:r>
            <a:r>
              <a:rPr lang="en-US" sz="2800" b="1">
                <a:solidFill>
                  <a:schemeClr val="bg1"/>
                </a:solidFill>
                <a:ea typeface="Open Sans"/>
                <a:cs typeface="Open Sans"/>
              </a:rPr>
              <a:t> Same Thing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D34D69-2C74-B84E-9DCB-255F66D0B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4" y="316745"/>
            <a:ext cx="1153250" cy="1153250"/>
          </a:xfrm>
          <a:prstGeom prst="rect">
            <a:avLst/>
          </a:prstGeom>
        </p:spPr>
      </p:pic>
      <p:pic>
        <p:nvPicPr>
          <p:cNvPr id="12" name="Picture 11" descr="A white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4411FF3-86E6-9E7D-4F2B-599D8933D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3" y="3815400"/>
            <a:ext cx="3631913" cy="1802178"/>
          </a:xfrm>
          <a:prstGeom prst="rect">
            <a:avLst/>
          </a:prstGeom>
          <a:effectLst>
            <a:outerShdw dist="67910" dir="5400000" sx="101000" sy="101000" algn="ctr" rotWithShape="0">
              <a:srgbClr val="000000">
                <a:alpha val="11000"/>
              </a:srgbClr>
            </a:outerShdw>
          </a:effectLst>
        </p:spPr>
      </p:pic>
      <p:pic>
        <p:nvPicPr>
          <p:cNvPr id="14" name="Picture 13" descr="Shape, icon&#10;&#10;Description automatically generated">
            <a:extLst>
              <a:ext uri="{FF2B5EF4-FFF2-40B4-BE49-F238E27FC236}">
                <a16:creationId xmlns:a16="http://schemas.microsoft.com/office/drawing/2014/main" id="{38E694BE-17EB-C522-F987-A4B74CAD7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139" y="3508774"/>
            <a:ext cx="2864855" cy="2299769"/>
          </a:xfrm>
          <a:prstGeom prst="rect">
            <a:avLst/>
          </a:prstGeom>
          <a:effectLst>
            <a:outerShdw dist="67910" dir="5400000" sx="101000" sy="101000" algn="ctr" rotWithShape="0">
              <a:srgbClr val="000000">
                <a:alpha val="11000"/>
              </a:srgbClr>
            </a:outerShdw>
          </a:effectLst>
        </p:spPr>
      </p:pic>
      <p:pic>
        <p:nvPicPr>
          <p:cNvPr id="21" name="Picture 20" descr="Shape, icon&#10;&#10;Description automatically generated">
            <a:extLst>
              <a:ext uri="{FF2B5EF4-FFF2-40B4-BE49-F238E27FC236}">
                <a16:creationId xmlns:a16="http://schemas.microsoft.com/office/drawing/2014/main" id="{2739D630-880B-869D-4112-D75554FA5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05" y="2008821"/>
            <a:ext cx="2898611" cy="2326867"/>
          </a:xfrm>
          <a:prstGeom prst="rect">
            <a:avLst/>
          </a:prstGeom>
          <a:effectLst>
            <a:outerShdw dist="67910" dir="5400000" sx="101000" sy="101000" algn="ctr" rotWithShape="0">
              <a:srgbClr val="000000">
                <a:alpha val="11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6A95C0-04C4-ACEB-0B16-C0075E58A7BA}"/>
              </a:ext>
            </a:extLst>
          </p:cNvPr>
          <p:cNvSpPr txBox="1"/>
          <p:nvPr/>
        </p:nvSpPr>
        <p:spPr bwMode="auto">
          <a:xfrm>
            <a:off x="4854208" y="4335688"/>
            <a:ext cx="3057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AA121"/>
              </a:buClr>
              <a:buSzTx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“The EMS-scope coverage in 2021 excluded 4 out of 100 employees”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06EC2F-E125-355B-8ABF-2D04EF7B733C}"/>
              </a:ext>
            </a:extLst>
          </p:cNvPr>
          <p:cNvSpPr txBox="1"/>
          <p:nvPr/>
        </p:nvSpPr>
        <p:spPr bwMode="auto">
          <a:xfrm>
            <a:off x="930180" y="3914286"/>
            <a:ext cx="22732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AA121"/>
              </a:buClr>
              <a:buSzTx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“</a:t>
            </a:r>
            <a:r>
              <a:rPr lang="en-US" sz="1800" kern="0">
                <a:solidFill>
                  <a:srgbClr val="427F6D"/>
                </a:solidFill>
              </a:rPr>
              <a:t>In 2021, the EMS encompassed nearly the entire workforce of 11400, with only 456</a:t>
            </a: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797B09-F167-1235-9329-0F8EC9FFCC49}"/>
              </a:ext>
            </a:extLst>
          </p:cNvPr>
          <p:cNvSpPr txBox="1"/>
          <p:nvPr/>
        </p:nvSpPr>
        <p:spPr bwMode="auto">
          <a:xfrm>
            <a:off x="9259051" y="2341258"/>
            <a:ext cx="22453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AA121"/>
              </a:buClr>
              <a:buSzTx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“</a:t>
            </a:r>
            <a:r>
              <a:rPr lang="en-US" sz="1800" kern="0">
                <a:solidFill>
                  <a:srgbClr val="427F6D"/>
                </a:solidFill>
              </a:rPr>
              <a:t>Merely 4 percent of employees were excluded from the EMS's purview in 2021</a:t>
            </a: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FAF46-4F17-DBE5-200E-8D5E996673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32" y="1543686"/>
            <a:ext cx="3492352" cy="1603145"/>
          </a:xfrm>
          <a:prstGeom prst="rect">
            <a:avLst/>
          </a:prstGeom>
          <a:effectLst>
            <a:outerShdw dist="67910" dir="5400000" sx="101000" sy="101000" algn="ctr" rotWithShape="0">
              <a:srgbClr val="000000">
                <a:alpha val="1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13316-0CDC-A669-CD8A-D71DF860F07C}"/>
              </a:ext>
            </a:extLst>
          </p:cNvPr>
          <p:cNvSpPr txBox="1"/>
          <p:nvPr/>
        </p:nvSpPr>
        <p:spPr bwMode="auto">
          <a:xfrm>
            <a:off x="4384023" y="1703623"/>
            <a:ext cx="3057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AA121"/>
              </a:buClr>
              <a:buSzTx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“</a:t>
            </a:r>
            <a:r>
              <a:rPr kumimoji="1" lang="en-GB" sz="1800" b="0" i="0" u="none" strike="noStrike" kern="120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In 2021, 96 percent of employees were included under the scope of the EMS</a:t>
            </a: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427F6D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5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een, electronics, computer&#10;&#10;Description automatically generated">
            <a:extLst>
              <a:ext uri="{FF2B5EF4-FFF2-40B4-BE49-F238E27FC236}">
                <a16:creationId xmlns:a16="http://schemas.microsoft.com/office/drawing/2014/main" id="{F7DE5A4C-B5C4-0B47-3F81-3C39825C1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/>
          <a:stretch/>
        </p:blipFill>
        <p:spPr>
          <a:xfrm>
            <a:off x="0" y="-1"/>
            <a:ext cx="12192000" cy="6527259"/>
          </a:xfrm>
          <a:prstGeom prst="rect">
            <a:avLst/>
          </a:prstGeom>
        </p:spPr>
      </p:pic>
      <p:sp>
        <p:nvSpPr>
          <p:cNvPr id="27" name="Título 5">
            <a:extLst>
              <a:ext uri="{FF2B5EF4-FFF2-40B4-BE49-F238E27FC236}">
                <a16:creationId xmlns:a16="http://schemas.microsoft.com/office/drawing/2014/main" id="{8DE394D0-F871-3D3C-3EE7-D8EFD735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4119311" cy="2031293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solidFill>
                  <a:srgbClr val="427F6D"/>
                </a:solidFill>
                <a:ea typeface="Open Sans"/>
                <a:cs typeface="Open Sans"/>
              </a:rPr>
              <a:t>Large Language </a:t>
            </a:r>
            <a:r>
              <a:rPr lang="en-US" sz="2800" b="1" dirty="0">
                <a:ea typeface="Open Sans"/>
                <a:cs typeface="Open Sans"/>
              </a:rPr>
              <a:t/>
            </a:r>
            <a:br>
              <a:rPr lang="en-US" sz="2800" b="1" dirty="0">
                <a:ea typeface="Open Sans"/>
                <a:cs typeface="Open Sans"/>
              </a:rPr>
            </a:br>
            <a:r>
              <a:rPr lang="en-US" sz="2800" b="1" dirty="0">
                <a:solidFill>
                  <a:srgbClr val="427F6D"/>
                </a:solidFill>
                <a:ea typeface="Open Sans"/>
                <a:cs typeface="Open Sans"/>
              </a:rPr>
              <a:t>Models: </a:t>
            </a:r>
            <a:br>
              <a:rPr lang="en-US" sz="2800" b="1" dirty="0">
                <a:solidFill>
                  <a:srgbClr val="427F6D"/>
                </a:solidFill>
                <a:ea typeface="Open Sans"/>
                <a:cs typeface="Open Sans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  <a:t>The game changer?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9B4D9D-357E-4542-8590-F547CC831FB2}"/>
              </a:ext>
            </a:extLst>
          </p:cNvPr>
          <p:cNvSpPr/>
          <p:nvPr/>
        </p:nvSpPr>
        <p:spPr bwMode="auto">
          <a:xfrm>
            <a:off x="320040" y="4259695"/>
            <a:ext cx="4137661" cy="935645"/>
          </a:xfrm>
          <a:prstGeom prst="rect">
            <a:avLst/>
          </a:prstGeom>
          <a:ln>
            <a:solidFill>
              <a:srgbClr val="427F6D"/>
            </a:solidFill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80DA7D05-3384-43EB-8CA7-06193F3BFB38}"/>
              </a:ext>
            </a:extLst>
          </p:cNvPr>
          <p:cNvSpPr txBox="1"/>
          <p:nvPr/>
        </p:nvSpPr>
        <p:spPr bwMode="auto">
          <a:xfrm>
            <a:off x="454909" y="4015394"/>
            <a:ext cx="2523615" cy="307777"/>
          </a:xfrm>
          <a:prstGeom prst="rect">
            <a:avLst/>
          </a:prstGeom>
          <a:solidFill>
            <a:srgbClr val="E8EFEB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3E816D"/>
                </a:solidFill>
              </a:rPr>
              <a:t> Chat GPT </a:t>
            </a:r>
            <a:r>
              <a:rPr lang="en-US" b="1" dirty="0">
                <a:solidFill>
                  <a:srgbClr val="3E816D"/>
                </a:solidFill>
              </a:rPr>
              <a:t>Response:</a:t>
            </a:r>
            <a:r>
              <a:rPr lang="en-GB" b="1" dirty="0">
                <a:solidFill>
                  <a:srgbClr val="3E816D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46258-4A84-4C52-99EF-0E18620ABB9E}"/>
              </a:ext>
            </a:extLst>
          </p:cNvPr>
          <p:cNvSpPr txBox="1"/>
          <p:nvPr/>
        </p:nvSpPr>
        <p:spPr bwMode="auto">
          <a:xfrm>
            <a:off x="443612" y="4422688"/>
            <a:ext cx="384418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kern="0" dirty="0">
                <a:solidFill>
                  <a:schemeClr val="tx1"/>
                </a:solidFill>
              </a:rPr>
              <a:t>“The gross CO2 emissions were </a:t>
            </a:r>
            <a:r>
              <a:rPr lang="es-ES" i="1" kern="0" dirty="0" smtClean="0"/>
              <a:t>6350,89</a:t>
            </a:r>
            <a:r>
              <a:rPr lang="en-US" i="1" kern="0" dirty="0" smtClean="0">
                <a:solidFill>
                  <a:schemeClr val="tx1"/>
                </a:solidFill>
              </a:rPr>
              <a:t> </a:t>
            </a:r>
            <a:r>
              <a:rPr lang="en-US" i="1" kern="0" dirty="0">
                <a:solidFill>
                  <a:schemeClr val="tx1"/>
                </a:solidFill>
              </a:rPr>
              <a:t>tCO2 equivalent”</a:t>
            </a:r>
            <a:endParaRPr lang="en-GB" i="1" kern="0" dirty="0">
              <a:solidFill>
                <a:schemeClr val="tx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96912BE-915E-9F6E-E8EB-925DF5052C10}"/>
              </a:ext>
            </a:extLst>
          </p:cNvPr>
          <p:cNvSpPr txBox="1">
            <a:spLocks/>
          </p:cNvSpPr>
          <p:nvPr/>
        </p:nvSpPr>
        <p:spPr>
          <a:xfrm>
            <a:off x="319762" y="2897158"/>
            <a:ext cx="4176711" cy="774731"/>
          </a:xfrm>
          <a:prstGeom prst="rect">
            <a:avLst/>
          </a:prstGeom>
          <a:ln>
            <a:solidFill>
              <a:srgbClr val="427F6D"/>
            </a:solidFill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GB" kern="0">
              <a:solidFill>
                <a:schemeClr val="tx1"/>
              </a:solidFill>
              <a:latin typeface="Segoe UI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5D996-AD6E-D3F0-5AF7-389EC23270A0}"/>
              </a:ext>
            </a:extLst>
          </p:cNvPr>
          <p:cNvSpPr txBox="1"/>
          <p:nvPr/>
        </p:nvSpPr>
        <p:spPr bwMode="auto">
          <a:xfrm>
            <a:off x="426243" y="2676525"/>
            <a:ext cx="150341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3E816D"/>
                </a:solidFill>
                <a:latin typeface="Segoe UI"/>
                <a:cs typeface="Arial"/>
              </a:rPr>
              <a:t> Question 1:</a:t>
            </a:r>
            <a:endParaRPr lang="en-US" b="1" dirty="0">
              <a:solidFill>
                <a:srgbClr val="3E816D"/>
              </a:solidFill>
              <a:latin typeface="Segoe UI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A28D1-328E-96D1-06C5-5207BBAD1DE7}"/>
              </a:ext>
            </a:extLst>
          </p:cNvPr>
          <p:cNvSpPr txBox="1"/>
          <p:nvPr/>
        </p:nvSpPr>
        <p:spPr bwMode="auto">
          <a:xfrm>
            <a:off x="479330" y="3005844"/>
            <a:ext cx="384418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>
                <a:latin typeface="Segoe UI"/>
                <a:cs typeface="Segoe UI"/>
              </a:rPr>
              <a:t>How much carbon dioxide was emitted in </a:t>
            </a:r>
            <a:r>
              <a:rPr lang="en-GB" kern="0" dirty="0" smtClean="0">
                <a:latin typeface="Segoe UI"/>
                <a:cs typeface="Segoe UI"/>
              </a:rPr>
              <a:t>2016?</a:t>
            </a:r>
            <a:endParaRPr lang="en-US" kern="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0991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B181BBD-3065-9C87-E6F6-37F800E26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-10712" y="-39975"/>
            <a:ext cx="12192000" cy="6529024"/>
          </a:xfrm>
          <a:prstGeom prst="rect">
            <a:avLst/>
          </a:pr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A6206BA-FFAD-F5B0-5790-2FA2C05B67B1}"/>
              </a:ext>
            </a:extLst>
          </p:cNvPr>
          <p:cNvSpPr/>
          <p:nvPr/>
        </p:nvSpPr>
        <p:spPr bwMode="auto">
          <a:xfrm flipV="1">
            <a:off x="8795077" y="-3630"/>
            <a:ext cx="1940631" cy="6538684"/>
          </a:xfrm>
          <a:prstGeom prst="triangle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echteck 9">
            <a:extLst>
              <a:ext uri="{FF2B5EF4-FFF2-40B4-BE49-F238E27FC236}">
                <a16:creationId xmlns:a16="http://schemas.microsoft.com/office/drawing/2014/main" id="{3BB83782-1937-A793-0C91-95A2259D026E}"/>
              </a:ext>
            </a:extLst>
          </p:cNvPr>
          <p:cNvSpPr/>
          <p:nvPr/>
        </p:nvSpPr>
        <p:spPr bwMode="auto">
          <a:xfrm>
            <a:off x="9769859" y="-9939"/>
            <a:ext cx="2427345" cy="6529079"/>
          </a:xfrm>
          <a:prstGeom prst="rect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9E108B6-70E1-41D7-B1CE-527E54030C0F}"/>
              </a:ext>
            </a:extLst>
          </p:cNvPr>
          <p:cNvSpPr txBox="1">
            <a:spLocks/>
          </p:cNvSpPr>
          <p:nvPr/>
        </p:nvSpPr>
        <p:spPr>
          <a:xfrm>
            <a:off x="9887221" y="4271479"/>
            <a:ext cx="1794382" cy="7141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1800" kern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A4B2B-DAC0-914C-4EE2-129E3CF99EC8}"/>
              </a:ext>
            </a:extLst>
          </p:cNvPr>
          <p:cNvSpPr/>
          <p:nvPr/>
        </p:nvSpPr>
        <p:spPr bwMode="auto">
          <a:xfrm>
            <a:off x="320040" y="4134963"/>
            <a:ext cx="4887754" cy="2114362"/>
          </a:xfrm>
          <a:prstGeom prst="rect">
            <a:avLst/>
          </a:prstGeom>
          <a:ln>
            <a:solidFill>
              <a:srgbClr val="427F6D"/>
            </a:solidFill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25634674-6566-6B08-1F15-D96F5401510E}"/>
              </a:ext>
            </a:extLst>
          </p:cNvPr>
          <p:cNvSpPr txBox="1"/>
          <p:nvPr/>
        </p:nvSpPr>
        <p:spPr bwMode="auto">
          <a:xfrm>
            <a:off x="454909" y="3902568"/>
            <a:ext cx="1828103" cy="307777"/>
          </a:xfrm>
          <a:prstGeom prst="rect">
            <a:avLst/>
          </a:prstGeom>
          <a:solidFill>
            <a:srgbClr val="E8EFEB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3E816D"/>
                </a:solidFill>
              </a:rPr>
              <a:t>GPT </a:t>
            </a:r>
            <a:r>
              <a:rPr lang="en-US" b="1" dirty="0">
                <a:solidFill>
                  <a:srgbClr val="3E816D"/>
                </a:solidFill>
              </a:rPr>
              <a:t>Response:</a:t>
            </a:r>
            <a:r>
              <a:rPr lang="en-GB" b="1" dirty="0">
                <a:solidFill>
                  <a:srgbClr val="3E816D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63264-310D-0C3E-0B0B-86364BC2175A}"/>
              </a:ext>
            </a:extLst>
          </p:cNvPr>
          <p:cNvSpPr txBox="1"/>
          <p:nvPr/>
        </p:nvSpPr>
        <p:spPr bwMode="auto">
          <a:xfrm>
            <a:off x="451452" y="4345580"/>
            <a:ext cx="46024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i="1" kern="0">
                <a:latin typeface="Segoe UI"/>
                <a:cs typeface="Arial"/>
              </a:rPr>
              <a:t>“</a:t>
            </a:r>
            <a:r>
              <a:rPr lang="en-US" sz="1900" i="1" kern="0">
                <a:latin typeface="Segoe UI"/>
                <a:cs typeface="Segoe UI"/>
              </a:rPr>
              <a:t>The table shows that the total distance traveled for business [...]  was 210,717,625 km in 2016, 226,692,372 km in 2017, and 216,602,679 km in 2018. Therefore, the amount of business travel </a:t>
            </a:r>
            <a:r>
              <a:rPr lang="en-US" sz="1900" b="1" i="1" kern="0">
                <a:latin typeface="Segoe UI"/>
                <a:cs typeface="Segoe UI"/>
              </a:rPr>
              <a:t>decreased by approximately 4.4% from 2017 to 2018</a:t>
            </a:r>
            <a:r>
              <a:rPr lang="en-US" sz="1900" i="1" kern="0">
                <a:latin typeface="Segoe UI"/>
                <a:cs typeface="Segoe UI"/>
              </a:rPr>
              <a:t>.</a:t>
            </a:r>
            <a:r>
              <a:rPr lang="en-US" sz="1900" i="1" kern="0">
                <a:latin typeface="Segoe UI"/>
                <a:cs typeface="Arial"/>
              </a:rPr>
              <a:t>”</a:t>
            </a:r>
            <a:endParaRPr lang="en-GB" sz="1900" i="1" kern="0">
              <a:solidFill>
                <a:schemeClr val="tx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401E2A-256E-28FA-87E4-91C1848BDC23}"/>
              </a:ext>
            </a:extLst>
          </p:cNvPr>
          <p:cNvSpPr txBox="1">
            <a:spLocks/>
          </p:cNvSpPr>
          <p:nvPr/>
        </p:nvSpPr>
        <p:spPr>
          <a:xfrm>
            <a:off x="319762" y="2932877"/>
            <a:ext cx="4176711" cy="774731"/>
          </a:xfrm>
          <a:prstGeom prst="rect">
            <a:avLst/>
          </a:prstGeom>
          <a:ln>
            <a:solidFill>
              <a:srgbClr val="427F6D"/>
            </a:solidFill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GB" kern="0">
              <a:solidFill>
                <a:schemeClr val="tx1"/>
              </a:solidFill>
              <a:latin typeface="Segoe UI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AD39B-44E0-8085-90DB-8913A4575ADB}"/>
              </a:ext>
            </a:extLst>
          </p:cNvPr>
          <p:cNvSpPr txBox="1"/>
          <p:nvPr/>
        </p:nvSpPr>
        <p:spPr bwMode="auto">
          <a:xfrm>
            <a:off x="426243" y="2712244"/>
            <a:ext cx="15220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3E816D"/>
                </a:solidFill>
                <a:latin typeface="Segoe UI"/>
                <a:cs typeface="Arial"/>
              </a:rPr>
              <a:t> Question 3:</a:t>
            </a:r>
            <a:endParaRPr lang="en-US" b="1" dirty="0">
              <a:solidFill>
                <a:srgbClr val="3E816D"/>
              </a:solidFill>
              <a:latin typeface="Segoe UI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023AA-F47C-643A-F9D1-48FC205135F3}"/>
              </a:ext>
            </a:extLst>
          </p:cNvPr>
          <p:cNvSpPr txBox="1"/>
          <p:nvPr/>
        </p:nvSpPr>
        <p:spPr bwMode="auto">
          <a:xfrm>
            <a:off x="479330" y="3041563"/>
            <a:ext cx="38441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>
                <a:latin typeface="Segoe UI"/>
                <a:cs typeface="Segoe UI"/>
              </a:rPr>
              <a:t>How did the </a:t>
            </a:r>
            <a:r>
              <a:rPr lang="en-GB" b="1" kern="0">
                <a:latin typeface="Segoe UI"/>
                <a:cs typeface="Segoe UI"/>
              </a:rPr>
              <a:t>amount of business travel</a:t>
            </a:r>
            <a:r>
              <a:rPr lang="en-GB" kern="0">
                <a:latin typeface="Segoe UI"/>
                <a:cs typeface="Segoe UI"/>
              </a:rPr>
              <a:t> change from 2016 to 2018?</a:t>
            </a:r>
          </a:p>
          <a:p>
            <a:endParaRPr lang="en-GB" kern="0">
              <a:latin typeface="Segoe UI"/>
              <a:cs typeface="Segoe UI"/>
            </a:endParaRPr>
          </a:p>
        </p:txBody>
      </p:sp>
      <p:sp>
        <p:nvSpPr>
          <p:cNvPr id="17" name="Título 5">
            <a:extLst>
              <a:ext uri="{FF2B5EF4-FFF2-40B4-BE49-F238E27FC236}">
                <a16:creationId xmlns:a16="http://schemas.microsoft.com/office/drawing/2014/main" id="{9D04C7C2-B405-F318-1EAE-10A3D176EA93}"/>
              </a:ext>
            </a:extLst>
          </p:cNvPr>
          <p:cNvSpPr>
            <a:spLocks noGrp="1"/>
          </p:cNvSpPr>
          <p:nvPr/>
        </p:nvSpPr>
        <p:spPr>
          <a:xfrm>
            <a:off x="720000" y="719999"/>
            <a:ext cx="4359356" cy="203129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427F6D"/>
                </a:solidFill>
                <a:ea typeface="Open Sans"/>
                <a:cs typeface="Open Sans"/>
              </a:rPr>
              <a:t>Large Language </a:t>
            </a:r>
            <a:r>
              <a:rPr lang="en-US" sz="2800" b="1" dirty="0">
                <a:ea typeface="Open Sans"/>
                <a:cs typeface="Open Sans"/>
              </a:rPr>
              <a:t/>
            </a:r>
            <a:br>
              <a:rPr lang="en-US" sz="2800" b="1" dirty="0">
                <a:ea typeface="Open Sans"/>
                <a:cs typeface="Open Sans"/>
              </a:rPr>
            </a:br>
            <a:r>
              <a:rPr lang="en-US" sz="2800" b="1" dirty="0">
                <a:solidFill>
                  <a:srgbClr val="427F6D"/>
                </a:solidFill>
                <a:ea typeface="Open Sans"/>
                <a:cs typeface="Open Sans"/>
              </a:rPr>
              <a:t>Models: </a:t>
            </a:r>
            <a:br>
              <a:rPr lang="en-US" sz="2800" b="1" dirty="0">
                <a:solidFill>
                  <a:srgbClr val="427F6D"/>
                </a:solidFill>
                <a:ea typeface="Open Sans"/>
                <a:cs typeface="Open Sans"/>
              </a:rPr>
            </a:br>
            <a:r>
              <a:rPr lang="en-US" sz="2800" dirty="0">
                <a:solidFill>
                  <a:schemeClr val="tx1"/>
                </a:solidFill>
                <a:ea typeface="Open Sans"/>
                <a:cs typeface="Open Sans"/>
              </a:rPr>
              <a:t>Good, but tuning required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8FFCE9A-55E8-4B67-462E-B5E09F243360}"/>
              </a:ext>
            </a:extLst>
          </p:cNvPr>
          <p:cNvSpPr txBox="1">
            <a:spLocks/>
          </p:cNvSpPr>
          <p:nvPr/>
        </p:nvSpPr>
        <p:spPr>
          <a:xfrm>
            <a:off x="9273262" y="551626"/>
            <a:ext cx="2914649" cy="11914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1800" b="1" kern="0">
              <a:solidFill>
                <a:schemeClr val="bg1"/>
              </a:solidFill>
              <a:ea typeface="Open Sans"/>
              <a:cs typeface="Open Sans"/>
            </a:endParaRPr>
          </a:p>
        </p:txBody>
      </p:sp>
      <p:pic>
        <p:nvPicPr>
          <p:cNvPr id="22" name="Picture 21" descr="Ein Bild, das Tisch enthält.&#10;&#10;Beschreibung automatisch generiert.">
            <a:extLst>
              <a:ext uri="{FF2B5EF4-FFF2-40B4-BE49-F238E27FC236}">
                <a16:creationId xmlns:a16="http://schemas.microsoft.com/office/drawing/2014/main" id="{21F254BC-65A5-447A-9EA6-934EDCD96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68" t="5509" r="17063" b="4406"/>
          <a:stretch/>
        </p:blipFill>
        <p:spPr>
          <a:xfrm>
            <a:off x="4786844" y="142967"/>
            <a:ext cx="4406462" cy="6123384"/>
          </a:xfrm>
          <a:custGeom>
            <a:avLst/>
            <a:gdLst>
              <a:gd name="connsiteX0" fmla="*/ 498192 w 4406462"/>
              <a:gd name="connsiteY0" fmla="*/ 0 h 6123384"/>
              <a:gd name="connsiteX1" fmla="*/ 4406462 w 4406462"/>
              <a:gd name="connsiteY1" fmla="*/ 0 h 6123384"/>
              <a:gd name="connsiteX2" fmla="*/ 4406462 w 4406462"/>
              <a:gd name="connsiteY2" fmla="*/ 6123384 h 6123384"/>
              <a:gd name="connsiteX3" fmla="*/ 728815 w 4406462"/>
              <a:gd name="connsiteY3" fmla="*/ 6123384 h 6123384"/>
              <a:gd name="connsiteX4" fmla="*/ 730633 w 4406462"/>
              <a:gd name="connsiteY4" fmla="*/ 6110683 h 6123384"/>
              <a:gd name="connsiteX5" fmla="*/ 733193 w 4406462"/>
              <a:gd name="connsiteY5" fmla="*/ 6082775 h 6123384"/>
              <a:gd name="connsiteX6" fmla="*/ 757907 w 4406462"/>
              <a:gd name="connsiteY6" fmla="*/ 5983921 h 6123384"/>
              <a:gd name="connsiteX7" fmla="*/ 745550 w 4406462"/>
              <a:gd name="connsiteY7" fmla="*/ 5909780 h 6123384"/>
              <a:gd name="connsiteX8" fmla="*/ 844404 w 4406462"/>
              <a:gd name="connsiteY8" fmla="*/ 5724429 h 6123384"/>
              <a:gd name="connsiteX9" fmla="*/ 856761 w 4406462"/>
              <a:gd name="connsiteY9" fmla="*/ 5650288 h 6123384"/>
              <a:gd name="connsiteX10" fmla="*/ 844404 w 4406462"/>
              <a:gd name="connsiteY10" fmla="*/ 5600861 h 6123384"/>
              <a:gd name="connsiteX11" fmla="*/ 807334 w 4406462"/>
              <a:gd name="connsiteY11" fmla="*/ 5539077 h 6123384"/>
              <a:gd name="connsiteX12" fmla="*/ 794977 w 4406462"/>
              <a:gd name="connsiteY12" fmla="*/ 5452580 h 6123384"/>
              <a:gd name="connsiteX13" fmla="*/ 943258 w 4406462"/>
              <a:gd name="connsiteY13" fmla="*/ 5279586 h 6123384"/>
              <a:gd name="connsiteX14" fmla="*/ 1079183 w 4406462"/>
              <a:gd name="connsiteY14" fmla="*/ 5081877 h 6123384"/>
              <a:gd name="connsiteX15" fmla="*/ 992685 w 4406462"/>
              <a:gd name="connsiteY15" fmla="*/ 4884169 h 6123384"/>
              <a:gd name="connsiteX16" fmla="*/ 918545 w 4406462"/>
              <a:gd name="connsiteY16" fmla="*/ 4612321 h 6123384"/>
              <a:gd name="connsiteX17" fmla="*/ 943258 w 4406462"/>
              <a:gd name="connsiteY17" fmla="*/ 4538180 h 6123384"/>
              <a:gd name="connsiteX18" fmla="*/ 1054469 w 4406462"/>
              <a:gd name="connsiteY18" fmla="*/ 4365186 h 6123384"/>
              <a:gd name="connsiteX19" fmla="*/ 1153323 w 4406462"/>
              <a:gd name="connsiteY19" fmla="*/ 4241618 h 6123384"/>
              <a:gd name="connsiteX20" fmla="*/ 1239820 w 4406462"/>
              <a:gd name="connsiteY20" fmla="*/ 4068623 h 6123384"/>
              <a:gd name="connsiteX21" fmla="*/ 930902 w 4406462"/>
              <a:gd name="connsiteY21" fmla="*/ 3574353 h 6123384"/>
              <a:gd name="connsiteX22" fmla="*/ 955615 w 4406462"/>
              <a:gd name="connsiteY22" fmla="*/ 3314861 h 6123384"/>
              <a:gd name="connsiteX23" fmla="*/ 1153323 w 4406462"/>
              <a:gd name="connsiteY23" fmla="*/ 3005942 h 6123384"/>
              <a:gd name="connsiteX24" fmla="*/ 1116253 w 4406462"/>
              <a:gd name="connsiteY24" fmla="*/ 2832948 h 6123384"/>
              <a:gd name="connsiteX25" fmla="*/ 659053 w 4406462"/>
              <a:gd name="connsiteY25" fmla="*/ 2511672 h 6123384"/>
              <a:gd name="connsiteX26" fmla="*/ 572556 w 4406462"/>
              <a:gd name="connsiteY26" fmla="*/ 2313964 h 6123384"/>
              <a:gd name="connsiteX27" fmla="*/ 597269 w 4406462"/>
              <a:gd name="connsiteY27" fmla="*/ 2239823 h 6123384"/>
              <a:gd name="connsiteX28" fmla="*/ 757907 w 4406462"/>
              <a:gd name="connsiteY28" fmla="*/ 1856764 h 6123384"/>
              <a:gd name="connsiteX29" fmla="*/ 720837 w 4406462"/>
              <a:gd name="connsiteY29" fmla="*/ 1782623 h 6123384"/>
              <a:gd name="connsiteX30" fmla="*/ 337777 w 4406462"/>
              <a:gd name="connsiteY30" fmla="*/ 1572559 h 6123384"/>
              <a:gd name="connsiteX31" fmla="*/ 226566 w 4406462"/>
              <a:gd name="connsiteY31" fmla="*/ 1411921 h 6123384"/>
              <a:gd name="connsiteX32" fmla="*/ 300707 w 4406462"/>
              <a:gd name="connsiteY32" fmla="*/ 1362494 h 6123384"/>
              <a:gd name="connsiteX33" fmla="*/ 374848 w 4406462"/>
              <a:gd name="connsiteY33" fmla="*/ 1300710 h 6123384"/>
              <a:gd name="connsiteX34" fmla="*/ 597269 w 4406462"/>
              <a:gd name="connsiteY34" fmla="*/ 1152429 h 6123384"/>
              <a:gd name="connsiteX35" fmla="*/ 708480 w 4406462"/>
              <a:gd name="connsiteY35" fmla="*/ 917650 h 6123384"/>
              <a:gd name="connsiteX36" fmla="*/ 609626 w 4406462"/>
              <a:gd name="connsiteY36" fmla="*/ 868223 h 6123384"/>
              <a:gd name="connsiteX37" fmla="*/ 535485 w 4406462"/>
              <a:gd name="connsiteY37" fmla="*/ 818796 h 6123384"/>
              <a:gd name="connsiteX38" fmla="*/ 374848 w 4406462"/>
              <a:gd name="connsiteY38" fmla="*/ 744656 h 6123384"/>
              <a:gd name="connsiteX39" fmla="*/ 4145 w 4406462"/>
              <a:gd name="connsiteY39" fmla="*/ 633445 h 6123384"/>
              <a:gd name="connsiteX40" fmla="*/ 28858 w 4406462"/>
              <a:gd name="connsiteY40" fmla="*/ 571661 h 6123384"/>
              <a:gd name="connsiteX41" fmla="*/ 41215 w 4406462"/>
              <a:gd name="connsiteY41" fmla="*/ 522234 h 6123384"/>
              <a:gd name="connsiteX42" fmla="*/ 238923 w 4406462"/>
              <a:gd name="connsiteY42" fmla="*/ 262742 h 6123384"/>
              <a:gd name="connsiteX43" fmla="*/ 454672 w 4406462"/>
              <a:gd name="connsiteY43" fmla="*/ 35372 h 6123384"/>
              <a:gd name="connsiteX44" fmla="*/ 470411 w 4406462"/>
              <a:gd name="connsiteY44" fmla="*/ 21858 h 6123384"/>
              <a:gd name="connsiteX45" fmla="*/ 480254 w 4406462"/>
              <a:gd name="connsiteY45" fmla="*/ 15227 h 6123384"/>
              <a:gd name="connsiteX46" fmla="*/ 498192 w 4406462"/>
              <a:gd name="connsiteY46" fmla="*/ 0 h 612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406462" h="6123384">
                <a:moveTo>
                  <a:pt x="498192" y="0"/>
                </a:moveTo>
                <a:lnTo>
                  <a:pt x="4406462" y="0"/>
                </a:lnTo>
                <a:lnTo>
                  <a:pt x="4406462" y="6123384"/>
                </a:lnTo>
                <a:lnTo>
                  <a:pt x="728815" y="6123384"/>
                </a:lnTo>
                <a:lnTo>
                  <a:pt x="730633" y="6110683"/>
                </a:lnTo>
                <a:cubicBezTo>
                  <a:pt x="731430" y="6100303"/>
                  <a:pt x="731902" y="6090523"/>
                  <a:pt x="733193" y="6082775"/>
                </a:cubicBezTo>
                <a:cubicBezTo>
                  <a:pt x="742943" y="6053524"/>
                  <a:pt x="757907" y="6013742"/>
                  <a:pt x="757907" y="5983921"/>
                </a:cubicBezTo>
                <a:cubicBezTo>
                  <a:pt x="757907" y="5958866"/>
                  <a:pt x="749669" y="5934494"/>
                  <a:pt x="745550" y="5909780"/>
                </a:cubicBezTo>
                <a:cubicBezTo>
                  <a:pt x="781096" y="5850537"/>
                  <a:pt x="820231" y="5788891"/>
                  <a:pt x="844404" y="5724429"/>
                </a:cubicBezTo>
                <a:cubicBezTo>
                  <a:pt x="853201" y="5700970"/>
                  <a:pt x="852642" y="5675002"/>
                  <a:pt x="856761" y="5650288"/>
                </a:cubicBezTo>
                <a:cubicBezTo>
                  <a:pt x="852642" y="5633812"/>
                  <a:pt x="851301" y="5616380"/>
                  <a:pt x="844404" y="5600861"/>
                </a:cubicBezTo>
                <a:cubicBezTo>
                  <a:pt x="834650" y="5578914"/>
                  <a:pt x="814929" y="5561862"/>
                  <a:pt x="807334" y="5539077"/>
                </a:cubicBezTo>
                <a:cubicBezTo>
                  <a:pt x="798124" y="5511447"/>
                  <a:pt x="799096" y="5481412"/>
                  <a:pt x="794977" y="5452580"/>
                </a:cubicBezTo>
                <a:cubicBezTo>
                  <a:pt x="850824" y="5340889"/>
                  <a:pt x="790595" y="5448319"/>
                  <a:pt x="943258" y="5279586"/>
                </a:cubicBezTo>
                <a:cubicBezTo>
                  <a:pt x="1058011" y="5152754"/>
                  <a:pt x="1036707" y="5188065"/>
                  <a:pt x="1079183" y="5081877"/>
                </a:cubicBezTo>
                <a:cubicBezTo>
                  <a:pt x="1042744" y="4899687"/>
                  <a:pt x="1111188" y="5210054"/>
                  <a:pt x="992685" y="4884169"/>
                </a:cubicBezTo>
                <a:cubicBezTo>
                  <a:pt x="960587" y="4795898"/>
                  <a:pt x="943258" y="4702937"/>
                  <a:pt x="918545" y="4612321"/>
                </a:cubicBezTo>
                <a:cubicBezTo>
                  <a:pt x="926783" y="4587607"/>
                  <a:pt x="932341" y="4561833"/>
                  <a:pt x="943258" y="4538180"/>
                </a:cubicBezTo>
                <a:cubicBezTo>
                  <a:pt x="969595" y="4481117"/>
                  <a:pt x="1016778" y="4414475"/>
                  <a:pt x="1054469" y="4365186"/>
                </a:cubicBezTo>
                <a:cubicBezTo>
                  <a:pt x="1086511" y="4323285"/>
                  <a:pt x="1125367" y="4286348"/>
                  <a:pt x="1153323" y="4241618"/>
                </a:cubicBezTo>
                <a:cubicBezTo>
                  <a:pt x="1187493" y="4186946"/>
                  <a:pt x="1210988" y="4126288"/>
                  <a:pt x="1239820" y="4068623"/>
                </a:cubicBezTo>
                <a:cubicBezTo>
                  <a:pt x="1239820" y="4068623"/>
                  <a:pt x="1024950" y="3744362"/>
                  <a:pt x="930902" y="3574353"/>
                </a:cubicBezTo>
                <a:cubicBezTo>
                  <a:pt x="893606" y="3506934"/>
                  <a:pt x="946052" y="3359491"/>
                  <a:pt x="955615" y="3314861"/>
                </a:cubicBezTo>
                <a:cubicBezTo>
                  <a:pt x="955615" y="3314861"/>
                  <a:pt x="1097335" y="3114625"/>
                  <a:pt x="1153323" y="3005942"/>
                </a:cubicBezTo>
                <a:cubicBezTo>
                  <a:pt x="1197607" y="2919979"/>
                  <a:pt x="1158840" y="2896827"/>
                  <a:pt x="1116253" y="2832948"/>
                </a:cubicBezTo>
                <a:cubicBezTo>
                  <a:pt x="1116253" y="2832948"/>
                  <a:pt x="793788" y="2640283"/>
                  <a:pt x="659053" y="2511672"/>
                </a:cubicBezTo>
                <a:cubicBezTo>
                  <a:pt x="607019" y="2462003"/>
                  <a:pt x="601388" y="2379867"/>
                  <a:pt x="572556" y="2313964"/>
                </a:cubicBezTo>
                <a:lnTo>
                  <a:pt x="597269" y="2239823"/>
                </a:lnTo>
                <a:cubicBezTo>
                  <a:pt x="676226" y="2002944"/>
                  <a:pt x="757907" y="2091758"/>
                  <a:pt x="757907" y="1856764"/>
                </a:cubicBezTo>
                <a:cubicBezTo>
                  <a:pt x="757907" y="1829133"/>
                  <a:pt x="733194" y="1807337"/>
                  <a:pt x="720837" y="1782623"/>
                </a:cubicBezTo>
                <a:cubicBezTo>
                  <a:pt x="651845" y="1748127"/>
                  <a:pt x="397422" y="1627233"/>
                  <a:pt x="337777" y="1572559"/>
                </a:cubicBezTo>
                <a:cubicBezTo>
                  <a:pt x="289769" y="1528552"/>
                  <a:pt x="263636" y="1465467"/>
                  <a:pt x="226566" y="1411921"/>
                </a:cubicBezTo>
                <a:cubicBezTo>
                  <a:pt x="251280" y="1395445"/>
                  <a:pt x="276945" y="1380315"/>
                  <a:pt x="300707" y="1362494"/>
                </a:cubicBezTo>
                <a:cubicBezTo>
                  <a:pt x="326443" y="1343192"/>
                  <a:pt x="348339" y="1318935"/>
                  <a:pt x="374848" y="1300710"/>
                </a:cubicBezTo>
                <a:cubicBezTo>
                  <a:pt x="439588" y="1256201"/>
                  <a:pt x="540717" y="1211808"/>
                  <a:pt x="597269" y="1152429"/>
                </a:cubicBezTo>
                <a:cubicBezTo>
                  <a:pt x="771938" y="969026"/>
                  <a:pt x="789503" y="1025682"/>
                  <a:pt x="708480" y="917650"/>
                </a:cubicBezTo>
                <a:cubicBezTo>
                  <a:pt x="675529" y="901174"/>
                  <a:pt x="641613" y="886501"/>
                  <a:pt x="609626" y="868223"/>
                </a:cubicBezTo>
                <a:cubicBezTo>
                  <a:pt x="583837" y="853487"/>
                  <a:pt x="561769" y="832630"/>
                  <a:pt x="535485" y="818796"/>
                </a:cubicBezTo>
                <a:cubicBezTo>
                  <a:pt x="483298" y="791329"/>
                  <a:pt x="428394" y="769369"/>
                  <a:pt x="374848" y="744656"/>
                </a:cubicBezTo>
                <a:cubicBezTo>
                  <a:pt x="284234" y="728665"/>
                  <a:pt x="82099" y="711399"/>
                  <a:pt x="4145" y="633445"/>
                </a:cubicBezTo>
                <a:cubicBezTo>
                  <a:pt x="-11539" y="617761"/>
                  <a:pt x="21844" y="592704"/>
                  <a:pt x="28858" y="571661"/>
                </a:cubicBezTo>
                <a:cubicBezTo>
                  <a:pt x="34228" y="555550"/>
                  <a:pt x="37096" y="538710"/>
                  <a:pt x="41215" y="522234"/>
                </a:cubicBezTo>
                <a:cubicBezTo>
                  <a:pt x="41215" y="522234"/>
                  <a:pt x="168682" y="345755"/>
                  <a:pt x="238923" y="262742"/>
                </a:cubicBezTo>
                <a:cubicBezTo>
                  <a:pt x="348933" y="132730"/>
                  <a:pt x="387275" y="93895"/>
                  <a:pt x="454672" y="35372"/>
                </a:cubicBezTo>
                <a:lnTo>
                  <a:pt x="470411" y="21858"/>
                </a:lnTo>
                <a:lnTo>
                  <a:pt x="480254" y="15227"/>
                </a:lnTo>
                <a:lnTo>
                  <a:pt x="498192" y="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0E2E31C-CB6E-D087-FE86-DC5E44172C3B}"/>
              </a:ext>
            </a:extLst>
          </p:cNvPr>
          <p:cNvGrpSpPr/>
          <p:nvPr/>
        </p:nvGrpSpPr>
        <p:grpSpPr>
          <a:xfrm>
            <a:off x="5267589" y="875460"/>
            <a:ext cx="3437785" cy="739140"/>
            <a:chOff x="5042169" y="979804"/>
            <a:chExt cx="3437785" cy="7391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7A4AB1-8645-41E1-807B-EC2D4D35CCB1}"/>
                </a:ext>
              </a:extLst>
            </p:cNvPr>
            <p:cNvSpPr/>
            <p:nvPr/>
          </p:nvSpPr>
          <p:spPr bwMode="auto">
            <a:xfrm>
              <a:off x="5042169" y="979804"/>
              <a:ext cx="3437785" cy="739140"/>
            </a:xfrm>
            <a:prstGeom prst="ellipse">
              <a:avLst/>
            </a:prstGeom>
            <a:noFill/>
            <a:ln w="28575" cap="sq" cmpd="sng" algn="ctr">
              <a:solidFill>
                <a:srgbClr val="3E816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22B53C-2C16-6BF5-3BB4-5597018C71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02300" y="1489075"/>
              <a:ext cx="14478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54F5AF-0742-234D-6320-B7AD4F3F5E0E}"/>
                </a:ext>
              </a:extLst>
            </p:cNvPr>
            <p:cNvCxnSpPr/>
            <p:nvPr/>
          </p:nvCxnSpPr>
          <p:spPr bwMode="auto">
            <a:xfrm>
              <a:off x="7042150" y="1419225"/>
              <a:ext cx="52387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853843-53E5-30B2-2699-E961ED026275}"/>
                </a:ext>
              </a:extLst>
            </p:cNvPr>
            <p:cNvSpPr/>
            <p:nvPr/>
          </p:nvSpPr>
          <p:spPr bwMode="auto">
            <a:xfrm>
              <a:off x="5331890" y="1315230"/>
              <a:ext cx="636613" cy="152400"/>
            </a:xfrm>
            <a:prstGeom prst="rect">
              <a:avLst/>
            </a:prstGeom>
            <a:solidFill>
              <a:srgbClr val="3E816D">
                <a:alpha val="27843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2400" b="1"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BEC40D-D911-421D-B501-535E5006BCBD}"/>
                </a:ext>
              </a:extLst>
            </p:cNvPr>
            <p:cNvSpPr/>
            <p:nvPr/>
          </p:nvSpPr>
          <p:spPr bwMode="auto">
            <a:xfrm>
              <a:off x="7592665" y="1237881"/>
              <a:ext cx="673092" cy="123823"/>
            </a:xfrm>
            <a:prstGeom prst="rect">
              <a:avLst/>
            </a:prstGeom>
            <a:solidFill>
              <a:srgbClr val="3E816D">
                <a:alpha val="27843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2400" b="1">
                <a:latin typeface="Arial" charset="0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5A4664AF-E124-1409-7C30-4F478334C39A}"/>
                </a:ext>
              </a:extLst>
            </p:cNvPr>
            <p:cNvSpPr/>
            <p:nvPr/>
          </p:nvSpPr>
          <p:spPr bwMode="auto">
            <a:xfrm rot="10800000">
              <a:off x="7023272" y="1361704"/>
              <a:ext cx="91439" cy="121920"/>
            </a:xfrm>
            <a:prstGeom prst="downArrow">
              <a:avLst/>
            </a:prstGeom>
            <a:solidFill>
              <a:srgbClr val="3E816D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E6BA729D-3011-141F-EB78-F8E46E020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-2360"/>
            <a:ext cx="12192000" cy="652902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DF3787B-1AF0-E734-B0E7-A9A20772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70" y="474082"/>
            <a:ext cx="12192000" cy="921896"/>
          </a:xfrm>
        </p:spPr>
        <p:txBody>
          <a:bodyPr lIns="91440" tIns="45720" rIns="91440" bIns="45720" anchor="t"/>
          <a:lstStyle/>
          <a:p>
            <a:pPr algn="ctr"/>
            <a:r>
              <a:rPr lang="en-GB" sz="2800" b="1">
                <a:solidFill>
                  <a:srgbClr val="427F6D"/>
                </a:solidFill>
                <a:ea typeface="Open Sans"/>
                <a:cs typeface="Open Sans"/>
              </a:rPr>
              <a:t>Project Gaia</a:t>
            </a:r>
            <a: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  <a:t/>
            </a:r>
            <a:b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</a:b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  <a:t>R</a:t>
            </a:r>
            <a:r>
              <a:rPr lang="en-US" sz="2800" b="1" kern="0">
                <a:solidFill>
                  <a:schemeClr val="tx1">
                    <a:lumMod val="75000"/>
                    <a:lumOff val="25000"/>
                  </a:schemeClr>
                </a:solidFill>
              </a:rPr>
              <a:t>oadmap</a:t>
            </a:r>
            <a:r>
              <a:rPr lang="en-US" sz="28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 to a Proof of Concept</a:t>
            </a:r>
            <a: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5BED7-1653-9D1B-691D-44451D5BA8B2}"/>
              </a:ext>
            </a:extLst>
          </p:cNvPr>
          <p:cNvSpPr txBox="1"/>
          <p:nvPr/>
        </p:nvSpPr>
        <p:spPr bwMode="auto">
          <a:xfrm>
            <a:off x="997726" y="6161314"/>
            <a:ext cx="981011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verdana"/>
                <a:ea typeface="verdan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*“ Analysis of ESG disclosures in Pillar 3 reports. A text mining approach” </a:t>
            </a:r>
            <a:r>
              <a:rPr lang="en-US" sz="1000" err="1">
                <a:solidFill>
                  <a:srgbClr val="333333"/>
                </a:solidFill>
                <a:latin typeface="verdana"/>
                <a:ea typeface="verdana"/>
                <a:cs typeface="Arial"/>
              </a:rPr>
              <a:t>Ángel</a:t>
            </a:r>
            <a:r>
              <a:rPr lang="en-US" sz="1000">
                <a:solidFill>
                  <a:srgbClr val="333333"/>
                </a:solidFill>
                <a:latin typeface="verdana"/>
                <a:ea typeface="verdana"/>
                <a:cs typeface="Arial"/>
              </a:rPr>
              <a:t> Iván Moreno Bernal y Teresa </a:t>
            </a:r>
            <a:r>
              <a:rPr lang="en-US" sz="1000" err="1">
                <a:solidFill>
                  <a:srgbClr val="333333"/>
                </a:solidFill>
                <a:latin typeface="verdana"/>
                <a:ea typeface="verdana"/>
                <a:cs typeface="Arial"/>
              </a:rPr>
              <a:t>Caminero</a:t>
            </a:r>
            <a:r>
              <a:rPr lang="en-US" sz="1000">
                <a:solidFill>
                  <a:srgbClr val="333333"/>
                </a:solidFill>
                <a:latin typeface="verdana"/>
                <a:ea typeface="verdana"/>
                <a:cs typeface="Arial"/>
              </a:rPr>
              <a:t> García (2022)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A0C00E-1146-B766-E76F-7C3A031242B4}"/>
              </a:ext>
            </a:extLst>
          </p:cNvPr>
          <p:cNvSpPr/>
          <p:nvPr/>
        </p:nvSpPr>
        <p:spPr bwMode="auto">
          <a:xfrm>
            <a:off x="5018096" y="1882655"/>
            <a:ext cx="2734058" cy="142910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BE" sz="2400" b="1">
              <a:latin typeface="Arial" charset="0"/>
            </a:endParaRPr>
          </a:p>
        </p:txBody>
      </p:sp>
      <p:sp>
        <p:nvSpPr>
          <p:cNvPr id="30" name="Marcador de texto 6">
            <a:extLst>
              <a:ext uri="{FF2B5EF4-FFF2-40B4-BE49-F238E27FC236}">
                <a16:creationId xmlns:a16="http://schemas.microsoft.com/office/drawing/2014/main" id="{045D5FB4-4141-C2CA-6B3D-5ACCE0D03E3E}"/>
              </a:ext>
            </a:extLst>
          </p:cNvPr>
          <p:cNvSpPr txBox="1">
            <a:spLocks/>
          </p:cNvSpPr>
          <p:nvPr/>
        </p:nvSpPr>
        <p:spPr>
          <a:xfrm>
            <a:off x="5259298" y="2097197"/>
            <a:ext cx="2312759" cy="9961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Clr>
                <a:srgbClr val="427F6D"/>
              </a:buClr>
              <a:buNone/>
            </a:pPr>
            <a:r>
              <a:rPr lang="en-US" sz="1600" kern="0">
                <a:solidFill>
                  <a:schemeClr val="tx1"/>
                </a:solidFill>
                <a:ea typeface="Open Sans"/>
                <a:cs typeface="Open Sans"/>
              </a:rPr>
              <a:t>Design a </a:t>
            </a:r>
            <a:r>
              <a:rPr lang="en-US" sz="1600" b="1" kern="0">
                <a:solidFill>
                  <a:srgbClr val="427F6D"/>
                </a:solidFill>
                <a:ea typeface="Open Sans"/>
                <a:cs typeface="Open Sans"/>
              </a:rPr>
              <a:t>User-centric</a:t>
            </a:r>
            <a:r>
              <a:rPr lang="en-US" sz="1600" b="1" kern="0">
                <a:solidFill>
                  <a:schemeClr val="tx1"/>
                </a:solidFill>
                <a:ea typeface="Open Sans"/>
                <a:cs typeface="Open Sans"/>
              </a:rPr>
              <a:t> </a:t>
            </a:r>
            <a:r>
              <a:rPr lang="en-US" sz="1600" b="1" kern="0">
                <a:solidFill>
                  <a:srgbClr val="427F6D"/>
                </a:solidFill>
                <a:ea typeface="Open Sans"/>
                <a:cs typeface="Open Sans"/>
              </a:rPr>
              <a:t>front-end</a:t>
            </a:r>
            <a:r>
              <a:rPr lang="en-US" sz="1600" kern="0">
                <a:solidFill>
                  <a:schemeClr val="tx1"/>
                </a:solidFill>
                <a:ea typeface="Open Sans"/>
                <a:cs typeface="Open Sans"/>
              </a:rPr>
              <a:t> for facilitated data retrieval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97EF6-9EC5-7940-A066-7D9B0E768637}"/>
              </a:ext>
            </a:extLst>
          </p:cNvPr>
          <p:cNvSpPr/>
          <p:nvPr/>
        </p:nvSpPr>
        <p:spPr bwMode="auto">
          <a:xfrm>
            <a:off x="7980568" y="1890225"/>
            <a:ext cx="2734058" cy="142910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BE" sz="2400" b="1"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DA300E-AAE9-73C2-7D10-D0D002D3DF54}"/>
              </a:ext>
            </a:extLst>
          </p:cNvPr>
          <p:cNvSpPr/>
          <p:nvPr/>
        </p:nvSpPr>
        <p:spPr bwMode="auto">
          <a:xfrm>
            <a:off x="2053691" y="1890225"/>
            <a:ext cx="2734058" cy="142910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BE" sz="2400" b="1">
              <a:solidFill>
                <a:srgbClr val="427F6D"/>
              </a:solidFill>
              <a:highlight>
                <a:srgbClr val="427F6D"/>
              </a:highlight>
              <a:latin typeface="Arial" charset="0"/>
            </a:endParaRPr>
          </a:p>
        </p:txBody>
      </p:sp>
      <p:sp>
        <p:nvSpPr>
          <p:cNvPr id="37" name="Marcador de texto 6">
            <a:extLst>
              <a:ext uri="{FF2B5EF4-FFF2-40B4-BE49-F238E27FC236}">
                <a16:creationId xmlns:a16="http://schemas.microsoft.com/office/drawing/2014/main" id="{01E3602B-25B7-F34C-FCCD-357BC3E747C3}"/>
              </a:ext>
            </a:extLst>
          </p:cNvPr>
          <p:cNvSpPr txBox="1">
            <a:spLocks/>
          </p:cNvSpPr>
          <p:nvPr/>
        </p:nvSpPr>
        <p:spPr>
          <a:xfrm>
            <a:off x="2348114" y="2233315"/>
            <a:ext cx="2138710" cy="5381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>
                <a:solidFill>
                  <a:schemeClr val="tx1"/>
                </a:solidFill>
                <a:ea typeface="Open Sans"/>
                <a:cs typeface="Open Sans"/>
              </a:rPr>
              <a:t>Based on work from </a:t>
            </a:r>
            <a:r>
              <a:rPr lang="en-US" sz="1600" b="1" kern="0" dirty="0">
                <a:solidFill>
                  <a:srgbClr val="427F6D"/>
                </a:solidFill>
                <a:ea typeface="Open Sans"/>
                <a:cs typeface="Open Sans"/>
              </a:rPr>
              <a:t>Bank of Spain</a:t>
            </a:r>
            <a:r>
              <a:rPr lang="en-US" sz="1600" kern="0" dirty="0">
                <a:solidFill>
                  <a:srgbClr val="427F6D"/>
                </a:solidFill>
                <a:ea typeface="Open Sans"/>
                <a:cs typeface="Open Sans"/>
              </a:rPr>
              <a:t>*</a:t>
            </a:r>
            <a:endParaRPr lang="en-US" sz="1600" kern="0" dirty="0">
              <a:solidFill>
                <a:srgbClr val="427F6D"/>
              </a:solidFill>
              <a:cs typeface="Segoe UI"/>
            </a:endParaRPr>
          </a:p>
        </p:txBody>
      </p:sp>
      <p:sp>
        <p:nvSpPr>
          <p:cNvPr id="39" name="Marcador de texto 6">
            <a:extLst>
              <a:ext uri="{FF2B5EF4-FFF2-40B4-BE49-F238E27FC236}">
                <a16:creationId xmlns:a16="http://schemas.microsoft.com/office/drawing/2014/main" id="{3D4857C9-27EF-9122-21E0-EB2C524908FF}"/>
              </a:ext>
            </a:extLst>
          </p:cNvPr>
          <p:cNvSpPr txBox="1">
            <a:spLocks/>
          </p:cNvSpPr>
          <p:nvPr/>
        </p:nvSpPr>
        <p:spPr>
          <a:xfrm>
            <a:off x="8259282" y="2110380"/>
            <a:ext cx="2201460" cy="9961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Clr>
                <a:srgbClr val="427F6D"/>
              </a:buClr>
              <a:buNone/>
            </a:pPr>
            <a:r>
              <a:rPr lang="en-US" sz="1600" b="1" kern="0">
                <a:solidFill>
                  <a:srgbClr val="427F6D"/>
                </a:solidFill>
                <a:ea typeface="Open Sans"/>
                <a:cs typeface="Open Sans"/>
              </a:rPr>
              <a:t>Easy access of climate related data</a:t>
            </a:r>
            <a:r>
              <a:rPr lang="en-US" sz="1600" kern="0">
                <a:solidFill>
                  <a:srgbClr val="427F6D"/>
                </a:solidFill>
                <a:ea typeface="Open Sans"/>
                <a:cs typeface="Open Sans"/>
              </a:rPr>
              <a:t> </a:t>
            </a:r>
            <a:r>
              <a:rPr lang="en-US" sz="1600" kern="0">
                <a:solidFill>
                  <a:schemeClr val="tx1"/>
                </a:solidFill>
                <a:ea typeface="Open Sans"/>
                <a:cs typeface="Open Sans"/>
              </a:rPr>
              <a:t>to all Central Banks</a:t>
            </a:r>
            <a:endParaRPr lang="en-US" sz="1600" kern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28263C-18A6-63F0-1EF1-E4079005E8D7}"/>
              </a:ext>
            </a:extLst>
          </p:cNvPr>
          <p:cNvSpPr/>
          <p:nvPr/>
        </p:nvSpPr>
        <p:spPr bwMode="auto">
          <a:xfrm>
            <a:off x="3361942" y="4118061"/>
            <a:ext cx="2734058" cy="142910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BE" sz="2400" b="1"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700377-E627-A5F9-00A6-23288DC4BE31}"/>
              </a:ext>
            </a:extLst>
          </p:cNvPr>
          <p:cNvSpPr/>
          <p:nvPr/>
        </p:nvSpPr>
        <p:spPr bwMode="auto">
          <a:xfrm>
            <a:off x="6311930" y="4128283"/>
            <a:ext cx="2734058" cy="142910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14569" sx="80000" sy="8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BE" sz="2400" b="1">
              <a:latin typeface="Arial" charset="0"/>
            </a:endParaRPr>
          </a:p>
        </p:txBody>
      </p:sp>
      <p:sp>
        <p:nvSpPr>
          <p:cNvPr id="44" name="Marcador de texto 6">
            <a:extLst>
              <a:ext uri="{FF2B5EF4-FFF2-40B4-BE49-F238E27FC236}">
                <a16:creationId xmlns:a16="http://schemas.microsoft.com/office/drawing/2014/main" id="{F62F04C7-1648-60AD-397F-D34D0DAB3818}"/>
              </a:ext>
            </a:extLst>
          </p:cNvPr>
          <p:cNvSpPr txBox="1">
            <a:spLocks/>
          </p:cNvSpPr>
          <p:nvPr/>
        </p:nvSpPr>
        <p:spPr>
          <a:xfrm>
            <a:off x="3627844" y="4384543"/>
            <a:ext cx="2291446" cy="9961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Clr>
                <a:srgbClr val="427F6D"/>
              </a:buClr>
              <a:buNone/>
            </a:pPr>
            <a:r>
              <a:rPr lang="en-US" sz="1600" kern="0">
                <a:solidFill>
                  <a:schemeClr val="tx1"/>
                </a:solidFill>
                <a:ea typeface="Open Sans"/>
                <a:cs typeface="Open Sans"/>
              </a:rPr>
              <a:t>Configure </a:t>
            </a:r>
            <a:r>
              <a:rPr lang="en-US" sz="1600" b="1" kern="0">
                <a:solidFill>
                  <a:srgbClr val="427F6D"/>
                </a:solidFill>
                <a:ea typeface="Open Sans"/>
                <a:cs typeface="Open Sans"/>
              </a:rPr>
              <a:t>Enterprise-grade platform</a:t>
            </a:r>
            <a:r>
              <a:rPr lang="en-US" sz="1600" kern="0">
                <a:solidFill>
                  <a:srgbClr val="427F6D"/>
                </a:solidFill>
                <a:ea typeface="Open Sans"/>
                <a:cs typeface="Open Sans"/>
              </a:rPr>
              <a:t> </a:t>
            </a:r>
            <a:r>
              <a:rPr lang="en-US" sz="1600" kern="0">
                <a:solidFill>
                  <a:schemeClr val="tx1"/>
                </a:solidFill>
                <a:ea typeface="Open Sans"/>
                <a:cs typeface="Open Sans"/>
              </a:rPr>
              <a:t>for report processing</a:t>
            </a:r>
          </a:p>
        </p:txBody>
      </p:sp>
      <p:sp>
        <p:nvSpPr>
          <p:cNvPr id="46" name="Marcador de texto 6">
            <a:extLst>
              <a:ext uri="{FF2B5EF4-FFF2-40B4-BE49-F238E27FC236}">
                <a16:creationId xmlns:a16="http://schemas.microsoft.com/office/drawing/2014/main" id="{DD45D0DD-CB85-94DB-E558-1A269A313C0B}"/>
              </a:ext>
            </a:extLst>
          </p:cNvPr>
          <p:cNvSpPr txBox="1">
            <a:spLocks/>
          </p:cNvSpPr>
          <p:nvPr/>
        </p:nvSpPr>
        <p:spPr>
          <a:xfrm>
            <a:off x="6503945" y="4227765"/>
            <a:ext cx="2344525" cy="11514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Clr>
                <a:srgbClr val="427F6D"/>
              </a:buClr>
              <a:buNone/>
            </a:pPr>
            <a:r>
              <a:rPr lang="en-US" sz="1600" kern="0" dirty="0">
                <a:solidFill>
                  <a:schemeClr val="tx1"/>
                </a:solidFill>
                <a:ea typeface="Open Sans"/>
                <a:cs typeface="Open Sans"/>
              </a:rPr>
              <a:t>Research </a:t>
            </a:r>
            <a:r>
              <a:rPr lang="en-US" sz="1600" b="1" kern="0" dirty="0">
                <a:solidFill>
                  <a:srgbClr val="427F6D"/>
                </a:solidFill>
                <a:ea typeface="Open Sans"/>
                <a:cs typeface="Open Sans"/>
              </a:rPr>
              <a:t>Large Language Models</a:t>
            </a:r>
            <a:r>
              <a:rPr lang="en-US" sz="1600" kern="0" dirty="0">
                <a:solidFill>
                  <a:schemeClr val="tx1"/>
                </a:solidFill>
                <a:ea typeface="Open Sans"/>
                <a:cs typeface="Open Sans"/>
              </a:rPr>
              <a:t> for green finance information extraction 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6E0FDC4-5586-9EB4-16C2-F276AE7301A5}"/>
              </a:ext>
            </a:extLst>
          </p:cNvPr>
          <p:cNvCxnSpPr/>
          <p:nvPr/>
        </p:nvCxnSpPr>
        <p:spPr bwMode="auto">
          <a:xfrm>
            <a:off x="3385777" y="3301970"/>
            <a:ext cx="1367029" cy="807396"/>
          </a:xfrm>
          <a:prstGeom prst="line">
            <a:avLst/>
          </a:prstGeom>
          <a:solidFill>
            <a:schemeClr val="accent1"/>
          </a:solidFill>
          <a:ln w="19050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A8C6A45-0C90-EF40-309F-00783C3CFF77}"/>
              </a:ext>
            </a:extLst>
          </p:cNvPr>
          <p:cNvCxnSpPr/>
          <p:nvPr/>
        </p:nvCxnSpPr>
        <p:spPr bwMode="auto">
          <a:xfrm flipV="1">
            <a:off x="4757376" y="3311910"/>
            <a:ext cx="1634250" cy="807396"/>
          </a:xfrm>
          <a:prstGeom prst="line">
            <a:avLst/>
          </a:prstGeom>
          <a:solidFill>
            <a:schemeClr val="accent1"/>
          </a:solidFill>
          <a:ln w="19050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E4FABA0-B8F8-902D-6DAE-04331F117876}"/>
              </a:ext>
            </a:extLst>
          </p:cNvPr>
          <p:cNvCxnSpPr/>
          <p:nvPr/>
        </p:nvCxnSpPr>
        <p:spPr bwMode="auto">
          <a:xfrm flipH="1" flipV="1">
            <a:off x="6400362" y="3309714"/>
            <a:ext cx="1231829" cy="799652"/>
          </a:xfrm>
          <a:prstGeom prst="line">
            <a:avLst/>
          </a:prstGeom>
          <a:solidFill>
            <a:schemeClr val="accent1"/>
          </a:solidFill>
          <a:ln w="19050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621B72F-2190-7197-61F2-016C4178FA01}"/>
              </a:ext>
            </a:extLst>
          </p:cNvPr>
          <p:cNvCxnSpPr/>
          <p:nvPr/>
        </p:nvCxnSpPr>
        <p:spPr bwMode="auto">
          <a:xfrm flipV="1">
            <a:off x="7804366" y="3229678"/>
            <a:ext cx="1583524" cy="810171"/>
          </a:xfrm>
          <a:prstGeom prst="line">
            <a:avLst/>
          </a:prstGeom>
          <a:solidFill>
            <a:schemeClr val="accent1"/>
          </a:solidFill>
          <a:ln w="19050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CF3361-5A6E-8B1F-9184-E7C453E74A32}"/>
              </a:ext>
            </a:extLst>
          </p:cNvPr>
          <p:cNvCxnSpPr/>
          <p:nvPr/>
        </p:nvCxnSpPr>
        <p:spPr bwMode="auto">
          <a:xfrm>
            <a:off x="3517705" y="3379306"/>
            <a:ext cx="1367029" cy="807396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chemeClr val="bg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B290CFE1-2E57-D694-70C3-1C72841FA564}"/>
              </a:ext>
            </a:extLst>
          </p:cNvPr>
          <p:cNvSpPr/>
          <p:nvPr/>
        </p:nvSpPr>
        <p:spPr bwMode="auto">
          <a:xfrm>
            <a:off x="3147017" y="3061148"/>
            <a:ext cx="477520" cy="477520"/>
          </a:xfrm>
          <a:prstGeom prst="ellipse">
            <a:avLst/>
          </a:prstGeom>
          <a:solidFill>
            <a:srgbClr val="427F6D"/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riangle 63">
            <a:extLst>
              <a:ext uri="{FF2B5EF4-FFF2-40B4-BE49-F238E27FC236}">
                <a16:creationId xmlns:a16="http://schemas.microsoft.com/office/drawing/2014/main" id="{F432C8D5-8FCF-9EC8-878C-29DE2670C6DB}"/>
              </a:ext>
            </a:extLst>
          </p:cNvPr>
          <p:cNvSpPr/>
          <p:nvPr/>
        </p:nvSpPr>
        <p:spPr bwMode="auto">
          <a:xfrm rot="5400000">
            <a:off x="3321756" y="3231103"/>
            <a:ext cx="172841" cy="123141"/>
          </a:xfrm>
          <a:prstGeom prst="triangle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06AE4A4-7234-EB4F-AD3C-2B50DBA3B297}"/>
              </a:ext>
            </a:extLst>
          </p:cNvPr>
          <p:cNvCxnSpPr/>
          <p:nvPr/>
        </p:nvCxnSpPr>
        <p:spPr bwMode="auto">
          <a:xfrm flipV="1">
            <a:off x="4766472" y="3304242"/>
            <a:ext cx="1634250" cy="807396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chemeClr val="bg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AE6CD47-8A83-8EB9-4BAF-506915C9299E}"/>
              </a:ext>
            </a:extLst>
          </p:cNvPr>
          <p:cNvCxnSpPr/>
          <p:nvPr/>
        </p:nvCxnSpPr>
        <p:spPr bwMode="auto">
          <a:xfrm flipH="1" flipV="1">
            <a:off x="6391626" y="3301970"/>
            <a:ext cx="1231881" cy="805263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chemeClr val="bg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9AA5381-FF68-4C75-0F24-CD34D2871EAB}"/>
              </a:ext>
            </a:extLst>
          </p:cNvPr>
          <p:cNvCxnSpPr/>
          <p:nvPr/>
        </p:nvCxnSpPr>
        <p:spPr bwMode="auto">
          <a:xfrm flipV="1">
            <a:off x="7790239" y="3225628"/>
            <a:ext cx="1583524" cy="810171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chemeClr val="bg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B8B12F79-9B65-DA14-680E-625FDC62A57A}"/>
              </a:ext>
            </a:extLst>
          </p:cNvPr>
          <p:cNvSpPr/>
          <p:nvPr/>
        </p:nvSpPr>
        <p:spPr bwMode="auto">
          <a:xfrm>
            <a:off x="6233802" y="3162252"/>
            <a:ext cx="279436" cy="279436"/>
          </a:xfrm>
          <a:prstGeom prst="ellipse">
            <a:avLst/>
          </a:prstGeom>
          <a:solidFill>
            <a:srgbClr val="427F6D"/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D306DA7-8363-A19A-EBDE-105DFB274228}"/>
              </a:ext>
            </a:extLst>
          </p:cNvPr>
          <p:cNvSpPr/>
          <p:nvPr/>
        </p:nvSpPr>
        <p:spPr bwMode="auto">
          <a:xfrm>
            <a:off x="7496370" y="3969648"/>
            <a:ext cx="279436" cy="279436"/>
          </a:xfrm>
          <a:prstGeom prst="ellipse">
            <a:avLst/>
          </a:prstGeom>
          <a:solidFill>
            <a:srgbClr val="427F6D"/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116261D-30E6-D6C8-18E0-E448EF77772C}"/>
              </a:ext>
            </a:extLst>
          </p:cNvPr>
          <p:cNvSpPr/>
          <p:nvPr/>
        </p:nvSpPr>
        <p:spPr bwMode="auto">
          <a:xfrm>
            <a:off x="4626713" y="3969648"/>
            <a:ext cx="279436" cy="279436"/>
          </a:xfrm>
          <a:prstGeom prst="ellipse">
            <a:avLst/>
          </a:prstGeom>
          <a:solidFill>
            <a:srgbClr val="427F6D"/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6C352B1-AD9C-1E58-A551-3F1E198CFD3A}"/>
              </a:ext>
            </a:extLst>
          </p:cNvPr>
          <p:cNvSpPr/>
          <p:nvPr/>
        </p:nvSpPr>
        <p:spPr bwMode="auto">
          <a:xfrm>
            <a:off x="9118675" y="2969415"/>
            <a:ext cx="477520" cy="477520"/>
          </a:xfrm>
          <a:prstGeom prst="ellipse">
            <a:avLst/>
          </a:prstGeom>
          <a:solidFill>
            <a:srgbClr val="427F6D"/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4740E8C-CFC6-FFC9-5083-771B0B6CC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351" y="3086551"/>
            <a:ext cx="183069" cy="2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A computer on a table&#10;&#10;Description automatically generated with low confidence">
            <a:extLst>
              <a:ext uri="{FF2B5EF4-FFF2-40B4-BE49-F238E27FC236}">
                <a16:creationId xmlns:a16="http://schemas.microsoft.com/office/drawing/2014/main" id="{1CCB80E6-BD66-267C-C707-E42E1BAA5A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11510" r="7904" b="24643"/>
          <a:stretch/>
        </p:blipFill>
        <p:spPr>
          <a:xfrm>
            <a:off x="5456" y="2540"/>
            <a:ext cx="12192000" cy="57984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FAFF65-2D86-7216-9D42-BF8F25B981A6}"/>
              </a:ext>
            </a:extLst>
          </p:cNvPr>
          <p:cNvSpPr/>
          <p:nvPr/>
        </p:nvSpPr>
        <p:spPr bwMode="auto">
          <a:xfrm>
            <a:off x="5456" y="5426847"/>
            <a:ext cx="12182310" cy="1145219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B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02DA4-6DE8-82E7-5D6C-C789D46AC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10" y="5849301"/>
            <a:ext cx="2594068" cy="429652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277FC740-4E13-0334-5A8E-00FEB6285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91" y="5801019"/>
            <a:ext cx="772795" cy="515414"/>
          </a:xfrm>
          <a:prstGeom prst="rect">
            <a:avLst/>
          </a:prstGeom>
        </p:spPr>
      </p:pic>
      <p:pic>
        <p:nvPicPr>
          <p:cNvPr id="11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9ADC6F-7DB1-EBB5-A117-E2214948F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5589345"/>
            <a:ext cx="4862795" cy="8202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966763" y="1663700"/>
            <a:ext cx="31595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ea typeface="Open Sans"/>
                <a:cs typeface="Open Sans"/>
              </a:rPr>
              <a:t>Project Gaia – </a:t>
            </a:r>
            <a:br>
              <a:rPr lang="en-GB" sz="3200" b="1">
                <a:solidFill>
                  <a:schemeClr val="bg1"/>
                </a:solidFill>
                <a:ea typeface="Open Sans"/>
                <a:cs typeface="Open Sans"/>
              </a:rPr>
            </a:br>
            <a:r>
              <a:rPr lang="en-GB" sz="3200" kern="0">
                <a:solidFill>
                  <a:schemeClr val="bg1"/>
                </a:solidFill>
              </a:rPr>
              <a:t>Enabling Climate </a:t>
            </a:r>
            <a:br>
              <a:rPr lang="en-GB" sz="3200" kern="0">
                <a:solidFill>
                  <a:schemeClr val="bg1"/>
                </a:solidFill>
              </a:rPr>
            </a:br>
            <a:r>
              <a:rPr lang="en-GB" sz="3200" kern="0">
                <a:solidFill>
                  <a:schemeClr val="bg1"/>
                </a:solidFill>
              </a:rPr>
              <a:t>Risks Analysis</a:t>
            </a:r>
            <a:endParaRPr lang="de-DE" sz="3200" kern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B96C1-55F8-9CA8-3B7D-C9478FDFDC55}"/>
              </a:ext>
            </a:extLst>
          </p:cNvPr>
          <p:cNvSpPr txBox="1">
            <a:spLocks/>
          </p:cNvSpPr>
          <p:nvPr/>
        </p:nvSpPr>
        <p:spPr>
          <a:xfrm>
            <a:off x="2197290" y="3710285"/>
            <a:ext cx="1794382" cy="7141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600" b="1" kern="0">
                <a:solidFill>
                  <a:srgbClr val="427F6D"/>
                </a:solidFill>
                <a:ea typeface="Open Sans"/>
                <a:cs typeface="Open Sans"/>
              </a:rPr>
              <a:t>Join us </a:t>
            </a:r>
          </a:p>
        </p:txBody>
      </p:sp>
    </p:spTree>
    <p:extLst>
      <p:ext uri="{BB962C8B-B14F-4D97-AF65-F5344CB8AC3E}">
        <p14:creationId xmlns:p14="http://schemas.microsoft.com/office/powerpoint/2010/main" val="295806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B20C0-49CD-BEBA-881D-1EA093555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b="4601"/>
          <a:stretch/>
        </p:blipFill>
        <p:spPr>
          <a:xfrm>
            <a:off x="0" y="-135467"/>
            <a:ext cx="12238517" cy="654125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2000" y="1577285"/>
            <a:ext cx="9836439" cy="540000"/>
          </a:xfrm>
        </p:spPr>
        <p:txBody>
          <a:bodyPr lIns="91440" tIns="45720" rIns="91440" bIns="45720" anchor="t"/>
          <a:lstStyle/>
          <a:p>
            <a:r>
              <a:rPr lang="en-US" sz="4000" b="1" dirty="0">
                <a:solidFill>
                  <a:schemeClr val="bg1"/>
                </a:solidFill>
                <a:ea typeface="Open Sans"/>
                <a:cs typeface="Open Sans"/>
              </a:rPr>
              <a:t>THANKS FOR YOUR ATTENTION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1391999" y="3270627"/>
            <a:ext cx="9836439" cy="540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US" sz="1600" b="1" kern="0" dirty="0">
                <a:solidFill>
                  <a:schemeClr val="bg1"/>
                </a:solidFill>
              </a:rPr>
              <a:t>teresa.caminero@bde.es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6" name="Título 2"/>
          <p:cNvSpPr txBox="1">
            <a:spLocks/>
          </p:cNvSpPr>
          <p:nvPr/>
        </p:nvSpPr>
        <p:spPr>
          <a:xfrm>
            <a:off x="1391999" y="2896968"/>
            <a:ext cx="9836439" cy="540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US" sz="1600" b="1" kern="0" dirty="0">
                <a:solidFill>
                  <a:schemeClr val="bg1"/>
                </a:solidFill>
              </a:rPr>
              <a:t>David.Kopfer@ecb.europa.eu</a:t>
            </a:r>
            <a:endParaRPr lang="en-US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25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E6BA729D-3011-141F-EB78-F8E46E020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-2360"/>
            <a:ext cx="12192000" cy="652902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DF3787B-1AF0-E734-B0E7-A9A20772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55" y="578857"/>
            <a:ext cx="10538095" cy="921896"/>
          </a:xfrm>
        </p:spPr>
        <p:txBody>
          <a:bodyPr lIns="91440" tIns="45720" rIns="91440" bIns="45720" anchor="t"/>
          <a:lstStyle/>
          <a:p>
            <a:r>
              <a:rPr lang="en-GB" sz="2800" b="1" dirty="0" smtClean="0">
                <a:solidFill>
                  <a:srgbClr val="427F6D"/>
                </a:solidFill>
                <a:ea typeface="Open Sans"/>
                <a:cs typeface="Open Sans"/>
              </a:rPr>
              <a:t>Index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</a:rPr>
            </a:b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720000" y="1800000"/>
            <a:ext cx="10800000" cy="4320000"/>
          </a:xfrm>
        </p:spPr>
        <p:txBody>
          <a:bodyPr/>
          <a:lstStyle/>
          <a:p>
            <a:r>
              <a:rPr lang="es-ES" sz="2800" dirty="0" err="1">
                <a:solidFill>
                  <a:schemeClr val="tx1"/>
                </a:solidFill>
                <a:latin typeface="Segoe UI"/>
                <a:ea typeface="+mn-ea"/>
                <a:cs typeface="Segoe UI"/>
              </a:rPr>
              <a:t>Introduction</a:t>
            </a:r>
            <a:endParaRPr lang="es-ES" sz="2800" dirty="0">
              <a:solidFill>
                <a:schemeClr val="tx1"/>
              </a:solidFill>
              <a:latin typeface="Segoe UI"/>
              <a:ea typeface="+mn-ea"/>
              <a:cs typeface="Segoe UI"/>
            </a:endParaRPr>
          </a:p>
          <a:p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Quiz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  <a:p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Vision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 of GAIA</a:t>
            </a:r>
          </a:p>
          <a:p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Technical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Considerations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2504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omputer, electronics, computer&#10;&#10;Description automatically generated">
            <a:extLst>
              <a:ext uri="{FF2B5EF4-FFF2-40B4-BE49-F238E27FC236}">
                <a16:creationId xmlns:a16="http://schemas.microsoft.com/office/drawing/2014/main" id="{2FAD467F-A503-E4FF-F7C3-F8EC3758C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/>
          <a:stretch/>
        </p:blipFill>
        <p:spPr>
          <a:xfrm>
            <a:off x="-2211" y="-112735"/>
            <a:ext cx="12192000" cy="6533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A3A8E9-701B-DD1E-0720-95E6E65D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solidFill>
                  <a:schemeClr val="bg1"/>
                </a:solidFill>
                <a:ea typeface="Open Sans"/>
                <a:cs typeface="Open Sans"/>
              </a:rPr>
              <a:t>Need for </a:t>
            </a:r>
            <a:r>
              <a:rPr lang="en-US" sz="2800" b="1" dirty="0">
                <a:solidFill>
                  <a:schemeClr val="bg1"/>
                </a:solidFill>
                <a:ea typeface="Open Sans"/>
                <a:cs typeface="Open Sans"/>
              </a:rPr>
              <a:t>climate </a:t>
            </a:r>
            <a:br>
              <a:rPr lang="en-US" sz="2800" b="1" dirty="0">
                <a:solidFill>
                  <a:schemeClr val="bg1"/>
                </a:solidFill>
                <a:ea typeface="Open Sans"/>
                <a:cs typeface="Open Sans"/>
              </a:rPr>
            </a:br>
            <a:r>
              <a:rPr lang="en-US" sz="2800" b="1" dirty="0">
                <a:solidFill>
                  <a:schemeClr val="bg1"/>
                </a:solidFill>
                <a:ea typeface="Open Sans"/>
                <a:cs typeface="Open Sans"/>
              </a:rPr>
              <a:t>related data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628767-B22B-48DC-B870-BBDCCB205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562" y="1827432"/>
            <a:ext cx="3286241" cy="19713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Dealing with climate change means managing </a:t>
            </a:r>
            <a:r>
              <a:rPr lang="en-GB" b="1" dirty="0">
                <a:solidFill>
                  <a:schemeClr val="bg1"/>
                </a:solidFill>
              </a:rPr>
              <a:t>climate-related risk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bg1"/>
                </a:solidFill>
              </a:rPr>
              <a:t>Physical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bg1"/>
                </a:solidFill>
              </a:rPr>
              <a:t>Transitional</a:t>
            </a:r>
          </a:p>
          <a:p>
            <a:pPr>
              <a:buFontTx/>
              <a:buChar char="-"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8FE7058-BBD5-7517-75E5-F30D8503A353}"/>
              </a:ext>
            </a:extLst>
          </p:cNvPr>
          <p:cNvSpPr txBox="1">
            <a:spLocks/>
          </p:cNvSpPr>
          <p:nvPr/>
        </p:nvSpPr>
        <p:spPr>
          <a:xfrm>
            <a:off x="709562" y="4196935"/>
            <a:ext cx="3737178" cy="11714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kern="0" dirty="0">
                <a:solidFill>
                  <a:schemeClr val="bg1"/>
                </a:solidFill>
              </a:rPr>
              <a:t>Reliable data is vital for the </a:t>
            </a:r>
            <a:r>
              <a:rPr lang="en-GB" b="1" kern="0" dirty="0">
                <a:solidFill>
                  <a:schemeClr val="bg1"/>
                </a:solidFill>
              </a:rPr>
              <a:t>Financial system</a:t>
            </a:r>
          </a:p>
        </p:txBody>
      </p:sp>
    </p:spTree>
    <p:extLst>
      <p:ext uri="{BB962C8B-B14F-4D97-AF65-F5344CB8AC3E}">
        <p14:creationId xmlns:p14="http://schemas.microsoft.com/office/powerpoint/2010/main" val="1571294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B20C0-49CD-BEBA-881D-1EA093555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b="4601"/>
          <a:stretch/>
        </p:blipFill>
        <p:spPr>
          <a:xfrm>
            <a:off x="-10821" y="-37263"/>
            <a:ext cx="12202821" cy="654125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4128" y="475525"/>
            <a:ext cx="10800000" cy="540000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solidFill>
                  <a:schemeClr val="bg1"/>
                </a:solidFill>
              </a:rPr>
              <a:t>Challenges </a:t>
            </a:r>
            <a:r>
              <a:rPr lang="en-US" sz="2800" dirty="0">
                <a:solidFill>
                  <a:schemeClr val="bg1"/>
                </a:solidFill>
              </a:rPr>
              <a:t>for climate data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8169566" y="1726292"/>
            <a:ext cx="2734268" cy="3240000"/>
          </a:xfrm>
          <a:prstGeom prst="ellipse">
            <a:avLst/>
          </a:prstGeom>
          <a:gradFill>
            <a:gsLst>
              <a:gs pos="49000">
                <a:schemeClr val="bg1"/>
              </a:gs>
              <a:gs pos="22000">
                <a:schemeClr val="tx2">
                  <a:lumMod val="60000"/>
                  <a:lumOff val="40000"/>
                  <a:alpha val="35000"/>
                </a:schemeClr>
              </a:gs>
              <a:gs pos="87000">
                <a:schemeClr val="tx2">
                  <a:lumMod val="75000"/>
                  <a:alpha val="80000"/>
                </a:schemeClr>
              </a:gs>
            </a:gsLst>
            <a:lin ang="2700000" scaled="0"/>
          </a:gradFill>
          <a:scene3d>
            <a:camera prst="orthographicFront">
              <a:rot lat="18300001" lon="0" rev="0"/>
            </a:camera>
            <a:lightRig rig="threePt" dir="t"/>
          </a:scene3d>
          <a:sp3d extrusionH="2540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>
                <a:solidFill>
                  <a:srgbClr val="427E6D"/>
                </a:solidFill>
                <a:latin typeface="Arial" pitchFamily="34" charset="0"/>
                <a:cs typeface="Arial" pitchFamily="34" charset="0"/>
              </a:rPr>
              <a:t>Greenwashing</a:t>
            </a:r>
            <a:endParaRPr lang="en-US" dirty="0">
              <a:solidFill>
                <a:srgbClr val="427E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32"/>
          <p:cNvSpPr/>
          <p:nvPr/>
        </p:nvSpPr>
        <p:spPr>
          <a:xfrm>
            <a:off x="3923085" y="1703567"/>
            <a:ext cx="2734268" cy="3311056"/>
          </a:xfrm>
          <a:prstGeom prst="ellipse">
            <a:avLst/>
          </a:prstGeom>
          <a:gradFill>
            <a:gsLst>
              <a:gs pos="49000">
                <a:schemeClr val="bg1"/>
              </a:gs>
              <a:gs pos="22000">
                <a:schemeClr val="tx2">
                  <a:lumMod val="60000"/>
                  <a:lumOff val="40000"/>
                  <a:alpha val="35000"/>
                </a:schemeClr>
              </a:gs>
              <a:gs pos="87000">
                <a:schemeClr val="tx2">
                  <a:lumMod val="75000"/>
                  <a:alpha val="80000"/>
                </a:schemeClr>
              </a:gs>
            </a:gsLst>
            <a:lin ang="2700000" scaled="0"/>
          </a:gradFill>
          <a:scene3d>
            <a:camera prst="orthographicFront">
              <a:rot lat="18300001" lon="0" rev="0"/>
            </a:camera>
            <a:lightRig rig="threePt" dir="t"/>
          </a:scene3d>
          <a:sp3d extrusionH="2540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>
                <a:solidFill>
                  <a:srgbClr val="427E6D"/>
                </a:solidFill>
                <a:latin typeface="Arial" pitchFamily="34" charset="0"/>
                <a:cs typeface="Arial" pitchFamily="34" charset="0"/>
              </a:rPr>
              <a:t>Traceability to the source</a:t>
            </a:r>
            <a:endParaRPr lang="en-US" dirty="0">
              <a:solidFill>
                <a:srgbClr val="427E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9"/>
          <p:cNvSpPr/>
          <p:nvPr/>
        </p:nvSpPr>
        <p:spPr>
          <a:xfrm>
            <a:off x="6069620" y="2719706"/>
            <a:ext cx="2734268" cy="3308465"/>
          </a:xfrm>
          <a:prstGeom prst="ellipse">
            <a:avLst/>
          </a:prstGeom>
          <a:gradFill>
            <a:gsLst>
              <a:gs pos="37000">
                <a:srgbClr val="F6F6F6"/>
              </a:gs>
              <a:gs pos="11000">
                <a:schemeClr val="bg1">
                  <a:alpha val="71000"/>
                </a:schemeClr>
              </a:gs>
              <a:gs pos="68000">
                <a:schemeClr val="bg1">
                  <a:lumMod val="95000"/>
                  <a:alpha val="9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18300001" lon="0" rev="0"/>
            </a:camera>
            <a:lightRig rig="threePt" dir="t"/>
          </a:scene3d>
          <a:sp3d extrusionH="254000" prstMaterial="matte">
            <a:bevelT w="190500" h="254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flatTx/>
          </a:bodyPr>
          <a:lstStyle/>
          <a:p>
            <a:pPr algn="ctr"/>
            <a:r>
              <a:rPr lang="en-US">
                <a:solidFill>
                  <a:srgbClr val="427E6D"/>
                </a:solidFill>
                <a:latin typeface="Arial" pitchFamily="34" charset="0"/>
                <a:cs typeface="Arial" pitchFamily="34" charset="0"/>
              </a:rPr>
              <a:t>Third party access rights</a:t>
            </a:r>
            <a:endParaRPr lang="en-US" dirty="0">
              <a:solidFill>
                <a:srgbClr val="427E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4"/>
          <p:cNvSpPr/>
          <p:nvPr/>
        </p:nvSpPr>
        <p:spPr>
          <a:xfrm>
            <a:off x="1621455" y="2431611"/>
            <a:ext cx="2844000" cy="3384000"/>
          </a:xfrm>
          <a:prstGeom prst="ellipse">
            <a:avLst/>
          </a:prstGeom>
          <a:gradFill>
            <a:gsLst>
              <a:gs pos="21245">
                <a:schemeClr val="bg1"/>
              </a:gs>
              <a:gs pos="500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46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18300001" lon="0" rev="0"/>
            </a:camera>
            <a:lightRig rig="threePt" dir="t"/>
          </a:scene3d>
          <a:sp3d extrusionH="254000" prstMaterial="matte">
            <a:bevelT w="190500" h="254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flatTx/>
          </a:bodyPr>
          <a:lstStyle/>
          <a:p>
            <a:pPr algn="ctr"/>
            <a:r>
              <a:rPr lang="en-US" dirty="0">
                <a:solidFill>
                  <a:srgbClr val="427E6D"/>
                </a:solidFill>
                <a:latin typeface="Arial" pitchFamily="34" charset="0"/>
                <a:cs typeface="Arial" pitchFamily="34" charset="0"/>
              </a:rPr>
              <a:t>Lack of standardization 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550BDCCD-4141-8137-A93D-883EDEE32FE9}"/>
              </a:ext>
            </a:extLst>
          </p:cNvPr>
          <p:cNvSpPr txBox="1"/>
          <p:nvPr/>
        </p:nvSpPr>
        <p:spPr bwMode="auto">
          <a:xfrm>
            <a:off x="623605" y="1387899"/>
            <a:ext cx="41501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Data gaps and limits to be addressed:</a:t>
            </a:r>
          </a:p>
        </p:txBody>
      </p:sp>
    </p:spTree>
    <p:extLst>
      <p:ext uri="{BB962C8B-B14F-4D97-AF65-F5344CB8AC3E}">
        <p14:creationId xmlns:p14="http://schemas.microsoft.com/office/powerpoint/2010/main" val="3601709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B20C0-49CD-BEBA-881D-1EA093555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b="4601"/>
          <a:stretch/>
        </p:blipFill>
        <p:spPr>
          <a:xfrm>
            <a:off x="-26589" y="0"/>
            <a:ext cx="12238517" cy="654125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4128" y="475525"/>
            <a:ext cx="10800000" cy="540000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solidFill>
                  <a:schemeClr val="bg1"/>
                </a:solidFill>
                <a:ea typeface="Open Sans"/>
                <a:cs typeface="Open Sans"/>
              </a:rPr>
              <a:t>ESG </a:t>
            </a:r>
            <a:r>
              <a:rPr lang="en-US" sz="2800" dirty="0">
                <a:solidFill>
                  <a:schemeClr val="bg1"/>
                </a:solidFill>
                <a:ea typeface="Open Sans"/>
                <a:cs typeface="Open Sans"/>
              </a:rPr>
              <a:t>Rating Divergence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New picture">
            <a:extLst>
              <a:ext uri="{FF2B5EF4-FFF2-40B4-BE49-F238E27FC236}">
                <a16:creationId xmlns:a16="http://schemas.microsoft.com/office/drawing/2014/main" id="{5A907F2D-28A2-0734-042B-77FDE57E92F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10948" y="1219063"/>
            <a:ext cx="5814391" cy="511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CA501C-1B24-DB7E-DDD9-B5904B3E6209}"/>
              </a:ext>
            </a:extLst>
          </p:cNvPr>
          <p:cNvSpPr txBox="1"/>
          <p:nvPr/>
        </p:nvSpPr>
        <p:spPr bwMode="auto">
          <a:xfrm>
            <a:off x="8027618" y="6023987"/>
            <a:ext cx="36757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800" kern="0">
                <a:solidFill>
                  <a:schemeClr val="bg1"/>
                </a:solidFill>
              </a:rPr>
              <a:t>Source: Berg et al. (2022)</a:t>
            </a:r>
          </a:p>
        </p:txBody>
      </p:sp>
    </p:spTree>
    <p:extLst>
      <p:ext uri="{BB962C8B-B14F-4D97-AF65-F5344CB8AC3E}">
        <p14:creationId xmlns:p14="http://schemas.microsoft.com/office/powerpoint/2010/main" val="227691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B20C0-49CD-BEBA-881D-1EA093555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b="4601"/>
          <a:stretch/>
        </p:blipFill>
        <p:spPr>
          <a:xfrm>
            <a:off x="-26589" y="0"/>
            <a:ext cx="12238517" cy="654125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4128" y="475525"/>
            <a:ext cx="10800000" cy="540000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solidFill>
                  <a:schemeClr val="bg1"/>
                </a:solidFill>
                <a:ea typeface="Open Sans"/>
                <a:cs typeface="Open Sans"/>
              </a:rPr>
              <a:t>Analyzing ESG information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103" y="276423"/>
            <a:ext cx="4761863" cy="612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95"/>
          <a:stretch/>
        </p:blipFill>
        <p:spPr>
          <a:xfrm>
            <a:off x="853357" y="1430641"/>
            <a:ext cx="5932025" cy="51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">
            <a:extLst>
              <a:ext uri="{FF2B5EF4-FFF2-40B4-BE49-F238E27FC236}">
                <a16:creationId xmlns:a16="http://schemas.microsoft.com/office/drawing/2014/main" id="{26842EFE-1007-ED6A-DD62-3064ACD70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0"/>
            <a:ext cx="12192000" cy="6529024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335F2AEB-07F8-105A-3985-A8ADBABE6F98}"/>
              </a:ext>
            </a:extLst>
          </p:cNvPr>
          <p:cNvSpPr txBox="1">
            <a:spLocks/>
          </p:cNvSpPr>
          <p:nvPr/>
        </p:nvSpPr>
        <p:spPr>
          <a:xfrm>
            <a:off x="830683" y="428952"/>
            <a:ext cx="9592399" cy="5754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 yourself in the shoes of a </a:t>
            </a:r>
            <a:r>
              <a:rPr lang="en-US" sz="2800" b="1" kern="0" dirty="0">
                <a:solidFill>
                  <a:srgbClr val="427F6D"/>
                </a:solidFill>
              </a:rPr>
              <a:t>climate risk analyst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35F2AEB-07F8-105A-3985-A8ADBABE6F98}"/>
              </a:ext>
            </a:extLst>
          </p:cNvPr>
          <p:cNvSpPr txBox="1">
            <a:spLocks/>
          </p:cNvSpPr>
          <p:nvPr/>
        </p:nvSpPr>
        <p:spPr>
          <a:xfrm>
            <a:off x="1817280" y="1023821"/>
            <a:ext cx="9592399" cy="5754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to </a:t>
            </a:r>
            <a:r>
              <a:rPr 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www.menti.com</a:t>
            </a:r>
            <a:r>
              <a: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(enter code 89981516)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sz="2000" b="1" kern="0" dirty="0">
              <a:solidFill>
                <a:srgbClr val="427F6D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617" y="2047682"/>
            <a:ext cx="364966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5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D8401E7-8E2E-EC2A-4FC2-A45B61356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0"/>
            <a:ext cx="12192000" cy="6529024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807E8B1-E532-4244-A6CB-AEF15B5AB569}"/>
              </a:ext>
            </a:extLst>
          </p:cNvPr>
          <p:cNvSpPr/>
          <p:nvPr/>
        </p:nvSpPr>
        <p:spPr bwMode="auto">
          <a:xfrm flipV="1">
            <a:off x="8821201" y="-3630"/>
            <a:ext cx="1940631" cy="6538684"/>
          </a:xfrm>
          <a:prstGeom prst="triangle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hteck 9">
            <a:extLst>
              <a:ext uri="{FF2B5EF4-FFF2-40B4-BE49-F238E27FC236}">
                <a16:creationId xmlns:a16="http://schemas.microsoft.com/office/drawing/2014/main" id="{A4C0F21E-0B61-46A7-97B0-5474BBD946EA}"/>
              </a:ext>
            </a:extLst>
          </p:cNvPr>
          <p:cNvSpPr/>
          <p:nvPr/>
        </p:nvSpPr>
        <p:spPr bwMode="auto">
          <a:xfrm>
            <a:off x="9793221" y="0"/>
            <a:ext cx="2427345" cy="6529079"/>
          </a:xfrm>
          <a:prstGeom prst="rect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3" name="Grafik 5" descr="Ein Bild, das Tisch enthält.&#10;&#10;Beschreibung automatisch generiert.">
            <a:extLst>
              <a:ext uri="{FF2B5EF4-FFF2-40B4-BE49-F238E27FC236}">
                <a16:creationId xmlns:a16="http://schemas.microsoft.com/office/drawing/2014/main" id="{FD6507DC-001F-418F-9214-FC9F4493F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5" t="5509" r="17063" b="4406"/>
          <a:stretch/>
        </p:blipFill>
        <p:spPr>
          <a:xfrm>
            <a:off x="483109" y="268272"/>
            <a:ext cx="7962972" cy="612338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DA560DF-C16D-4B30-BB05-A8DEA0F2E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87221" y="4271479"/>
            <a:ext cx="1794382" cy="71417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ea typeface="Open Sans"/>
                <a:cs typeface="Open Sans"/>
              </a:rPr>
              <a:t>www.menti.com</a:t>
            </a:r>
            <a:r>
              <a:rPr lang="en-US" sz="2400" b="1" dirty="0">
                <a:solidFill>
                  <a:schemeClr val="bg1"/>
                </a:solidFill>
                <a:ea typeface="Open Sans"/>
                <a:cs typeface="Open Sans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a typeface="Open Sans"/>
                <a:cs typeface="Open Sans"/>
              </a:rPr>
              <a:t>89981516</a:t>
            </a:r>
            <a:endParaRPr lang="en-US" sz="2400" b="1" dirty="0">
              <a:solidFill>
                <a:schemeClr val="bg1"/>
              </a:solidFill>
              <a:ea typeface="Open Sans"/>
              <a:cs typeface="Open Sans"/>
            </a:endParaRPr>
          </a:p>
        </p:txBody>
      </p:sp>
      <p:pic>
        <p:nvPicPr>
          <p:cNvPr id="35" name="Picture 10" descr="Qr code&#10;&#10;Description automatically generated">
            <a:extLst>
              <a:ext uri="{FF2B5EF4-FFF2-40B4-BE49-F238E27FC236}">
                <a16:creationId xmlns:a16="http://schemas.microsoft.com/office/drawing/2014/main" id="{4CD7AEC4-7630-4C13-804A-5B3DDC85C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21" y="2531599"/>
            <a:ext cx="1539031" cy="15390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D0517C4-6189-4E7B-8F88-29B209438D91}"/>
              </a:ext>
            </a:extLst>
          </p:cNvPr>
          <p:cNvGrpSpPr/>
          <p:nvPr/>
        </p:nvGrpSpPr>
        <p:grpSpPr>
          <a:xfrm>
            <a:off x="5235377" y="4310062"/>
            <a:ext cx="1097114" cy="409576"/>
            <a:chOff x="7600861" y="4310062"/>
            <a:chExt cx="1097114" cy="4095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4439E-C6F2-4797-BD90-C4767CED9BDB}"/>
                </a:ext>
              </a:extLst>
            </p:cNvPr>
            <p:cNvSpPr/>
            <p:nvPr/>
          </p:nvSpPr>
          <p:spPr bwMode="auto">
            <a:xfrm>
              <a:off x="7600861" y="4310062"/>
              <a:ext cx="1097114" cy="409576"/>
            </a:xfrm>
            <a:prstGeom prst="ellipse">
              <a:avLst/>
            </a:prstGeom>
            <a:noFill/>
            <a:ln w="28575" cap="sq" cmpd="sng" algn="ctr">
              <a:solidFill>
                <a:srgbClr val="3E816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2400" b="1"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473CA9-2D9E-4B71-AF0C-6A960B1D5D4D}"/>
                </a:ext>
              </a:extLst>
            </p:cNvPr>
            <p:cNvSpPr/>
            <p:nvPr/>
          </p:nvSpPr>
          <p:spPr bwMode="auto">
            <a:xfrm>
              <a:off x="7831112" y="4438650"/>
              <a:ext cx="636613" cy="152400"/>
            </a:xfrm>
            <a:prstGeom prst="rect">
              <a:avLst/>
            </a:prstGeom>
            <a:solidFill>
              <a:srgbClr val="3E816D">
                <a:alpha val="27843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2400" b="1">
                <a:latin typeface="Arial" charset="0"/>
              </a:endParaRPr>
            </a:p>
          </p:txBody>
        </p: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88A6712-F11F-4AA8-9FFC-2E29C4222810}"/>
              </a:ext>
            </a:extLst>
          </p:cNvPr>
          <p:cNvSpPr txBox="1">
            <a:spLocks/>
          </p:cNvSpPr>
          <p:nvPr/>
        </p:nvSpPr>
        <p:spPr>
          <a:xfrm>
            <a:off x="9273262" y="551626"/>
            <a:ext cx="2914649" cy="11914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kern="0" dirty="0">
                <a:solidFill>
                  <a:schemeClr val="bg1"/>
                </a:solidFill>
                <a:ea typeface="Open Sans"/>
                <a:cs typeface="Open Sans"/>
              </a:rPr>
              <a:t>Question </a:t>
            </a:r>
            <a:r>
              <a:rPr lang="en-GB" sz="1800" b="1" kern="0" dirty="0" smtClean="0">
                <a:solidFill>
                  <a:schemeClr val="bg1"/>
                </a:solidFill>
                <a:ea typeface="Open Sans"/>
                <a:cs typeface="Open Sans"/>
              </a:rPr>
              <a:t>1:</a:t>
            </a:r>
            <a:endParaRPr lang="en-GB" sz="1800" b="1" kern="0" dirty="0">
              <a:solidFill>
                <a:schemeClr val="bg1"/>
              </a:solidFill>
              <a:ea typeface="Open Sans"/>
              <a:cs typeface="Open Sans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1800" kern="0" dirty="0">
                <a:solidFill>
                  <a:schemeClr val="bg1"/>
                </a:solidFill>
                <a:ea typeface="Open Sans"/>
                <a:cs typeface="Open Sans"/>
              </a:rPr>
              <a:t>How much </a:t>
            </a:r>
            <a:r>
              <a:rPr lang="en-GB" sz="1800" b="1" kern="0" dirty="0">
                <a:solidFill>
                  <a:schemeClr val="bg1"/>
                </a:solidFill>
                <a:ea typeface="Open Sans"/>
                <a:cs typeface="Open Sans"/>
              </a:rPr>
              <a:t>carbon dioxide </a:t>
            </a:r>
            <a:r>
              <a:rPr lang="en-GB" sz="1800" kern="0" dirty="0">
                <a:solidFill>
                  <a:schemeClr val="bg1"/>
                </a:solidFill>
                <a:ea typeface="Open Sans"/>
                <a:cs typeface="Open Sans"/>
              </a:rPr>
              <a:t>was emitted in </a:t>
            </a:r>
            <a:r>
              <a:rPr lang="en-GB" sz="1800" kern="0" dirty="0" smtClean="0">
                <a:solidFill>
                  <a:schemeClr val="bg1"/>
                </a:solidFill>
                <a:ea typeface="Open Sans"/>
                <a:cs typeface="Open Sans"/>
              </a:rPr>
              <a:t>2016?</a:t>
            </a:r>
            <a:endParaRPr lang="en-US" sz="1800" kern="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0558" y="2614063"/>
            <a:ext cx="1406810" cy="1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D8401E7-8E2E-EC2A-4FC2-A45B61356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7"/>
          <a:stretch/>
        </p:blipFill>
        <p:spPr>
          <a:xfrm>
            <a:off x="0" y="0"/>
            <a:ext cx="12192000" cy="6529024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807E8B1-E532-4244-A6CB-AEF15B5AB569}"/>
              </a:ext>
            </a:extLst>
          </p:cNvPr>
          <p:cNvSpPr/>
          <p:nvPr/>
        </p:nvSpPr>
        <p:spPr bwMode="auto">
          <a:xfrm flipV="1">
            <a:off x="8795077" y="-3630"/>
            <a:ext cx="1940631" cy="6538684"/>
          </a:xfrm>
          <a:prstGeom prst="triangle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hteck 9">
            <a:extLst>
              <a:ext uri="{FF2B5EF4-FFF2-40B4-BE49-F238E27FC236}">
                <a16:creationId xmlns:a16="http://schemas.microsoft.com/office/drawing/2014/main" id="{A4C0F21E-0B61-46A7-97B0-5474BBD946EA}"/>
              </a:ext>
            </a:extLst>
          </p:cNvPr>
          <p:cNvSpPr/>
          <p:nvPr/>
        </p:nvSpPr>
        <p:spPr bwMode="auto">
          <a:xfrm>
            <a:off x="9760566" y="0"/>
            <a:ext cx="2427345" cy="6529079"/>
          </a:xfrm>
          <a:prstGeom prst="rect">
            <a:avLst/>
          </a:prstGeom>
          <a:solidFill>
            <a:srgbClr val="3E816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3" name="Grafik 5" descr="Ein Bild, das Tisch enthält.&#10;&#10;Beschreibung automatisch generiert.">
            <a:extLst>
              <a:ext uri="{FF2B5EF4-FFF2-40B4-BE49-F238E27FC236}">
                <a16:creationId xmlns:a16="http://schemas.microsoft.com/office/drawing/2014/main" id="{FD6507DC-001F-418F-9214-FC9F4493F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5" t="5509" r="17063" b="4406"/>
          <a:stretch/>
        </p:blipFill>
        <p:spPr>
          <a:xfrm>
            <a:off x="483109" y="268272"/>
            <a:ext cx="7962972" cy="612338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0" descr="Qr code&#10;&#10;Description automatically generated">
            <a:extLst>
              <a:ext uri="{FF2B5EF4-FFF2-40B4-BE49-F238E27FC236}">
                <a16:creationId xmlns:a16="http://schemas.microsoft.com/office/drawing/2014/main" id="{4CD7AEC4-7630-4C13-804A-5B3DDC85C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21" y="2531599"/>
            <a:ext cx="1539031" cy="153903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777CBC6-F081-480B-9EC8-A98B0FC8A96B}"/>
              </a:ext>
            </a:extLst>
          </p:cNvPr>
          <p:cNvGrpSpPr/>
          <p:nvPr/>
        </p:nvGrpSpPr>
        <p:grpSpPr>
          <a:xfrm>
            <a:off x="706755" y="1591025"/>
            <a:ext cx="3124200" cy="864724"/>
            <a:chOff x="1057275" y="1591025"/>
            <a:chExt cx="3124200" cy="8647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BE1AD69-1530-4C0D-9937-9898FD142AA1}"/>
                </a:ext>
              </a:extLst>
            </p:cNvPr>
            <p:cNvSpPr/>
            <p:nvPr/>
          </p:nvSpPr>
          <p:spPr bwMode="auto">
            <a:xfrm>
              <a:off x="3124200" y="1857375"/>
              <a:ext cx="914400" cy="137437"/>
            </a:xfrm>
            <a:prstGeom prst="rect">
              <a:avLst/>
            </a:prstGeom>
            <a:solidFill>
              <a:srgbClr val="3E816D">
                <a:alpha val="27843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8CECB3-6C90-487B-A4EC-BDAE3959E005}"/>
                </a:ext>
              </a:extLst>
            </p:cNvPr>
            <p:cNvSpPr/>
            <p:nvPr/>
          </p:nvSpPr>
          <p:spPr bwMode="auto">
            <a:xfrm>
              <a:off x="1276350" y="2023387"/>
              <a:ext cx="504825" cy="138788"/>
            </a:xfrm>
            <a:prstGeom prst="rect">
              <a:avLst/>
            </a:prstGeom>
            <a:solidFill>
              <a:srgbClr val="3E816D">
                <a:alpha val="27843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73BCD5E-ABAE-44A0-8402-96F654D2420C}"/>
                </a:ext>
              </a:extLst>
            </p:cNvPr>
            <p:cNvSpPr/>
            <p:nvPr/>
          </p:nvSpPr>
          <p:spPr bwMode="auto">
            <a:xfrm>
              <a:off x="1057275" y="1591025"/>
              <a:ext cx="3124200" cy="864724"/>
            </a:xfrm>
            <a:prstGeom prst="ellipse">
              <a:avLst/>
            </a:prstGeom>
            <a:noFill/>
            <a:ln w="28575" cap="sq" cmpd="sng" algn="ctr">
              <a:solidFill>
                <a:srgbClr val="3E816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2400" b="1">
                <a:latin typeface="Arial" charset="0"/>
              </a:endParaRPr>
            </a:p>
          </p:txBody>
        </p:sp>
      </p:grp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6A21D20-2793-4749-BD85-1AD34D586BDA}"/>
              </a:ext>
            </a:extLst>
          </p:cNvPr>
          <p:cNvSpPr txBox="1">
            <a:spLocks/>
          </p:cNvSpPr>
          <p:nvPr/>
        </p:nvSpPr>
        <p:spPr>
          <a:xfrm>
            <a:off x="9273262" y="551626"/>
            <a:ext cx="2914649" cy="11914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kern="0" dirty="0">
                <a:solidFill>
                  <a:schemeClr val="bg1"/>
                </a:solidFill>
                <a:ea typeface="Open Sans"/>
                <a:cs typeface="Open Sans"/>
              </a:rPr>
              <a:t>Question </a:t>
            </a:r>
            <a:r>
              <a:rPr lang="en-GB" sz="1800" b="1" kern="0" dirty="0" smtClean="0">
                <a:solidFill>
                  <a:schemeClr val="bg1"/>
                </a:solidFill>
                <a:ea typeface="Open Sans"/>
                <a:cs typeface="Open Sans"/>
              </a:rPr>
              <a:t>2:</a:t>
            </a:r>
            <a:endParaRPr lang="en-GB" sz="1800" b="1" kern="0" dirty="0">
              <a:solidFill>
                <a:schemeClr val="bg1"/>
              </a:solidFill>
              <a:ea typeface="Open Sans"/>
              <a:cs typeface="Open Sans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1800" kern="0" dirty="0">
                <a:solidFill>
                  <a:schemeClr val="bg1"/>
                </a:solidFill>
                <a:ea typeface="Open Sans"/>
                <a:cs typeface="Open Sans"/>
              </a:rPr>
              <a:t>What </a:t>
            </a:r>
            <a:r>
              <a:rPr lang="en-GB" sz="1800" b="1" kern="0" dirty="0">
                <a:solidFill>
                  <a:schemeClr val="bg1"/>
                </a:solidFill>
                <a:ea typeface="Open Sans"/>
                <a:cs typeface="Open Sans"/>
              </a:rPr>
              <a:t>standard</a:t>
            </a:r>
            <a:r>
              <a:rPr lang="en-GB" sz="1800" kern="0" dirty="0">
                <a:solidFill>
                  <a:schemeClr val="bg1"/>
                </a:solidFill>
                <a:ea typeface="Open Sans"/>
                <a:cs typeface="Open Sans"/>
              </a:rPr>
              <a:t> was used for the inventory reports?</a:t>
            </a:r>
            <a:endParaRPr lang="en-US" sz="1800" kern="0" dirty="0">
              <a:solidFill>
                <a:schemeClr val="bg1"/>
              </a:solidFill>
            </a:endParaRPr>
          </a:p>
        </p:txBody>
      </p:sp>
      <p:pic>
        <p:nvPicPr>
          <p:cNvPr id="41" name="Picture 2" descr="image">
            <a:extLst>
              <a:ext uri="{FF2B5EF4-FFF2-40B4-BE49-F238E27FC236}">
                <a16:creationId xmlns:a16="http://schemas.microsoft.com/office/drawing/2014/main" id="{45101BFF-BAC2-45F2-9B5A-69B82FF8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361" y="258673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0558" y="2614063"/>
            <a:ext cx="1406810" cy="138766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DA560DF-C16D-4B30-BB05-A8DEA0F2E92C}"/>
              </a:ext>
            </a:extLst>
          </p:cNvPr>
          <p:cNvSpPr txBox="1">
            <a:spLocks/>
          </p:cNvSpPr>
          <p:nvPr/>
        </p:nvSpPr>
        <p:spPr>
          <a:xfrm>
            <a:off x="9887221" y="4271479"/>
            <a:ext cx="1794382" cy="7141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b="1" kern="0" smtClean="0">
                <a:solidFill>
                  <a:schemeClr val="bg1"/>
                </a:solidFill>
                <a:ea typeface="Open Sans"/>
                <a:cs typeface="Open Sans"/>
              </a:rPr>
              <a:t>www.menti.com</a:t>
            </a:r>
            <a:r>
              <a:rPr lang="en-US" sz="2400" b="1" kern="0" smtClean="0">
                <a:solidFill>
                  <a:schemeClr val="bg1"/>
                </a:solidFill>
                <a:ea typeface="Open Sans"/>
                <a:cs typeface="Open Sans"/>
              </a:rPr>
              <a:t> 89981516</a:t>
            </a:r>
            <a:endParaRPr lang="en-US" sz="2400" b="1" kern="0" dirty="0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5093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39536df2-dfcb-42c5-9722-9d364e797ded"/>
  <p:tag name="SLIDO_EVENT_SECTION_UUID" val="e672ef95-0226-4c64-9aa4-cc42265c434e"/>
</p:tagLst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SIH Template (2022).potx" id="{08AD7ECB-16A7-4945-BE87-D0AAC1B55DF4}" vid="{0BCB4800-924B-4C50-AC47-B56DAF407F7C}"/>
    </a:ext>
  </a:extLst>
</a:theme>
</file>

<file path=ppt/theme/theme2.xml><?xml version="1.0" encoding="utf-8"?>
<a:theme xmlns:a="http://schemas.openxmlformats.org/drawingml/2006/main" name="Content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l">
          <a:defRPr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IH Template (2022).potx" id="{08AD7ECB-16A7-4945-BE87-D0AAC1B55DF4}" vid="{B55E5CB4-2F4C-4C69-ADAF-D30CD1B1D714}"/>
    </a:ext>
  </a:extLst>
</a:theme>
</file>

<file path=ppt/theme/theme3.xml><?xml version="1.0" encoding="utf-8"?>
<a:theme xmlns:a="http://schemas.openxmlformats.org/drawingml/2006/main" name="Section hea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SIH Template (2022).potx" id="{08AD7ECB-16A7-4945-BE87-D0AAC1B55DF4}" vid="{A5877FE9-00B1-41D6-82A6-059ECF3357D9}"/>
    </a:ext>
  </a:extLst>
</a:theme>
</file>

<file path=ppt/theme/theme4.xml><?xml version="1.0" encoding="utf-8"?>
<a:theme xmlns:a="http://schemas.openxmlformats.org/drawingml/2006/main" name="1_Section hea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SIH Template (2022).potx" id="{08AD7ECB-16A7-4945-BE87-D0AAC1B55DF4}" vid="{A5877FE9-00B1-41D6-82A6-059ECF3357D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3FB0B82267B44B2B58652E30EB6F5" ma:contentTypeVersion="14" ma:contentTypeDescription="Create a new document." ma:contentTypeScope="" ma:versionID="c105f85c53c6b9ee54769c520caff918">
  <xsd:schema xmlns:xsd="http://www.w3.org/2001/XMLSchema" xmlns:xs="http://www.w3.org/2001/XMLSchema" xmlns:p="http://schemas.microsoft.com/office/2006/metadata/properties" xmlns:ns2="726299ac-a446-4213-937f-d18e411b4ca0" xmlns:ns3="7e1dc3f2-fa02-42fa-b8b1-0a9398a4a4c2" targetNamespace="http://schemas.microsoft.com/office/2006/metadata/properties" ma:root="true" ma:fieldsID="1a3689e14ac3f01a396a4ccd2dc39914" ns2:_="" ns3:_="">
    <xsd:import namespace="726299ac-a446-4213-937f-d18e411b4ca0"/>
    <xsd:import namespace="7e1dc3f2-fa02-42fa-b8b1-0a9398a4a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299ac-a446-4213-937f-d18e411b4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b1cc48-8b33-419f-baaf-952ac0e35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dc3f2-fa02-42fa-b8b1-0a9398a4a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6299ac-a446-4213-937f-d18e411b4c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290747-F125-453E-891A-3A4E23F40E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E1F27-F80D-4C13-9333-C21416527E11}">
  <ds:schemaRefs>
    <ds:schemaRef ds:uri="726299ac-a446-4213-937f-d18e411b4ca0"/>
    <ds:schemaRef ds:uri="7e1dc3f2-fa02-42fa-b8b1-0a9398a4a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723736-29C5-49AD-91E4-CA4F219174FA}">
  <ds:schemaRefs>
    <ds:schemaRef ds:uri="http://purl.org/dc/elements/1.1/"/>
    <ds:schemaRef ds:uri="http://schemas.microsoft.com/office/2006/metadata/properties"/>
    <ds:schemaRef ds:uri="726299ac-a446-4213-937f-d18e411b4ca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e1dc3f2-fa02-42fa-b8b1-0a9398a4a4c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BISIH Template (2022)</Template>
  <TotalTime>7059</TotalTime>
  <Words>450</Words>
  <Application>Microsoft Office PowerPoint</Application>
  <PresentationFormat>Panorámica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SemiBold</vt:lpstr>
      <vt:lpstr>Segoe UI</vt:lpstr>
      <vt:lpstr>verdana</vt:lpstr>
      <vt:lpstr>Wingdings</vt:lpstr>
      <vt:lpstr>Cover</vt:lpstr>
      <vt:lpstr>Content</vt:lpstr>
      <vt:lpstr>Section heading</vt:lpstr>
      <vt:lpstr>1_Section heading</vt:lpstr>
      <vt:lpstr>Presentación de PowerPoint</vt:lpstr>
      <vt:lpstr>Index </vt:lpstr>
      <vt:lpstr>Need for climate  related data</vt:lpstr>
      <vt:lpstr>Challenges for climate data </vt:lpstr>
      <vt:lpstr>ESG Rating Divergence</vt:lpstr>
      <vt:lpstr>Analyzing ESG information</vt:lpstr>
      <vt:lpstr>Presentación de PowerPoint</vt:lpstr>
      <vt:lpstr>Presentación de PowerPoint</vt:lpstr>
      <vt:lpstr>Presentación de PowerPoint</vt:lpstr>
      <vt:lpstr>Presentación de PowerPoint</vt:lpstr>
      <vt:lpstr>Practical challenges faced as Climate Analyst</vt:lpstr>
      <vt:lpstr>Project Gaia Vision</vt:lpstr>
      <vt:lpstr>A View into the Engine Room</vt:lpstr>
      <vt:lpstr>Many Ways to say the Same Thing</vt:lpstr>
      <vt:lpstr>Large Language  Models:  The game changer?</vt:lpstr>
      <vt:lpstr>Presentación de PowerPoint</vt:lpstr>
      <vt:lpstr>Project Gaia Roadmap to a Proof of Concept </vt:lpstr>
      <vt:lpstr>Presentación de PowerPoint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Zardinoni, Martina</dc:creator>
  <cp:lastModifiedBy>z-usuario</cp:lastModifiedBy>
  <cp:revision>78</cp:revision>
  <dcterms:created xsi:type="dcterms:W3CDTF">2022-03-29T08:33:00Z</dcterms:created>
  <dcterms:modified xsi:type="dcterms:W3CDTF">2023-04-28T06:55:44Z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0x0101007783FB0B82267B44B2B58652E30EB6F5</vt:lpwstr>
  </property>
  <property fmtid="{D5CDD505-2E9C-101B-9397-08002B2CF9AE}" pid="3" name="Business Unit">
    <vt:lpwstr>1;#Eurosystem|03f22736-5524-432e-9830-74c0348f604c</vt:lpwstr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o8fc95b1acb041239f7f042f92f07bf7">
    <vt:lpwstr/>
  </property>
  <property fmtid="{D5CDD505-2E9C-101B-9397-08002B2CF9AE}" pid="7" name="kbfe68dce2784676a16067f2126caa3d">
    <vt:lpwstr/>
  </property>
  <property fmtid="{D5CDD505-2E9C-101B-9397-08002B2CF9AE}" pid="8" name="MediaServiceImageTags">
    <vt:lpwstr/>
  </property>
  <property fmtid="{D5CDD505-2E9C-101B-9397-08002B2CF9AE}" pid="9" name="TaxCatchAll">
    <vt:lpwstr>1;#Eurosystem|03f22736-5524-432e-9830-74c0348f604c</vt:lpwstr>
  </property>
  <property fmtid="{D5CDD505-2E9C-101B-9397-08002B2CF9AE}" pid="10" name="TaxKeywordTaxHTField">
    <vt:lpwstr/>
  </property>
  <property fmtid="{D5CDD505-2E9C-101B-9397-08002B2CF9AE}" pid="11" name="Retention">
    <vt:lpwstr/>
  </property>
  <property fmtid="{D5CDD505-2E9C-101B-9397-08002B2CF9AE}" pid="12" name="h9b5a5900fd34458841e0c4770c4a107">
    <vt:lpwstr>Eurosystem|03f22736-5524-432e-9830-74c0348f604c</vt:lpwstr>
  </property>
  <property fmtid="{D5CDD505-2E9C-101B-9397-08002B2CF9AE}" pid="13" name="Document Type">
    <vt:lpwstr/>
  </property>
  <property fmtid="{D5CDD505-2E9C-101B-9397-08002B2CF9AE}" pid="14" name="MSIP_Label_53728161-0569-4dff-ae09-70e57c1781dc_Enabled">
    <vt:lpwstr>true</vt:lpwstr>
  </property>
  <property fmtid="{D5CDD505-2E9C-101B-9397-08002B2CF9AE}" pid="15" name="MSIP_Label_53728161-0569-4dff-ae09-70e57c1781dc_SetDate">
    <vt:lpwstr>2022-11-11T13:05:47Z</vt:lpwstr>
  </property>
  <property fmtid="{D5CDD505-2E9C-101B-9397-08002B2CF9AE}" pid="16" name="MSIP_Label_53728161-0569-4dff-ae09-70e57c1781dc_Method">
    <vt:lpwstr>Privileged</vt:lpwstr>
  </property>
  <property fmtid="{D5CDD505-2E9C-101B-9397-08002B2CF9AE}" pid="17" name="MSIP_Label_53728161-0569-4dff-ae09-70e57c1781dc_Name">
    <vt:lpwstr>Restricted - No Marking</vt:lpwstr>
  </property>
  <property fmtid="{D5CDD505-2E9C-101B-9397-08002B2CF9AE}" pid="18" name="MSIP_Label_53728161-0569-4dff-ae09-70e57c1781dc_SiteId">
    <vt:lpwstr>52cc1b80-47ba-490f-b898-f29518c226e5</vt:lpwstr>
  </property>
  <property fmtid="{D5CDD505-2E9C-101B-9397-08002B2CF9AE}" pid="19" name="MSIP_Label_53728161-0569-4dff-ae09-70e57c1781dc_ActionId">
    <vt:lpwstr>abc87240-b6ae-4a25-bc2d-462c3e4ec600</vt:lpwstr>
  </property>
  <property fmtid="{D5CDD505-2E9C-101B-9397-08002B2CF9AE}" pid="20" name="MSIP_Label_53728161-0569-4dff-ae09-70e57c1781dc_ContentBits">
    <vt:lpwstr>0</vt:lpwstr>
  </property>
  <property fmtid="{D5CDD505-2E9C-101B-9397-08002B2CF9AE}" pid="21" name="Strategic Theme">
    <vt:lpwstr>3;#Green finance|54d2fc46-c1eb-414b-b115-c9e18f34be1a</vt:lpwstr>
  </property>
  <property fmtid="{D5CDD505-2E9C-101B-9397-08002B2CF9AE}" pid="22" name="Project">
    <vt:lpwstr>4;#Gaia|ac02d95d-3545-4aaa-8d39-45163acd5e1b</vt:lpwstr>
  </property>
  <property fmtid="{D5CDD505-2E9C-101B-9397-08002B2CF9AE}" pid="23" name="SlidoAppVersion">
    <vt:lpwstr>1.5.3.3511</vt:lpwstr>
  </property>
</Properties>
</file>